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3" r:id="rId2"/>
    <p:sldMasterId id="2147483779" r:id="rId3"/>
  </p:sldMasterIdLst>
  <p:notesMasterIdLst>
    <p:notesMasterId r:id="rId60"/>
  </p:notesMasterIdLst>
  <p:handoutMasterIdLst>
    <p:handoutMasterId r:id="rId61"/>
  </p:handoutMasterIdLst>
  <p:sldIdLst>
    <p:sldId id="256" r:id="rId4"/>
    <p:sldId id="290" r:id="rId5"/>
    <p:sldId id="257" r:id="rId6"/>
    <p:sldId id="258" r:id="rId7"/>
    <p:sldId id="259" r:id="rId8"/>
    <p:sldId id="260" r:id="rId9"/>
    <p:sldId id="267" r:id="rId10"/>
    <p:sldId id="262" r:id="rId11"/>
    <p:sldId id="263" r:id="rId12"/>
    <p:sldId id="264" r:id="rId13"/>
    <p:sldId id="265" r:id="rId14"/>
    <p:sldId id="266" r:id="rId15"/>
    <p:sldId id="268" r:id="rId16"/>
    <p:sldId id="269" r:id="rId17"/>
    <p:sldId id="270" r:id="rId18"/>
    <p:sldId id="271" r:id="rId19"/>
    <p:sldId id="273" r:id="rId20"/>
    <p:sldId id="272" r:id="rId21"/>
    <p:sldId id="276" r:id="rId22"/>
    <p:sldId id="277" r:id="rId23"/>
    <p:sldId id="279" r:id="rId24"/>
    <p:sldId id="280" r:id="rId25"/>
    <p:sldId id="281" r:id="rId26"/>
    <p:sldId id="282" r:id="rId27"/>
    <p:sldId id="283" r:id="rId28"/>
    <p:sldId id="284" r:id="rId29"/>
    <p:sldId id="316" r:id="rId30"/>
    <p:sldId id="289" r:id="rId31"/>
    <p:sldId id="285" r:id="rId32"/>
    <p:sldId id="286" r:id="rId33"/>
    <p:sldId id="287" r:id="rId34"/>
    <p:sldId id="288" r:id="rId35"/>
    <p:sldId id="315"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2" r:id="rId49"/>
    <p:sldId id="305" r:id="rId50"/>
    <p:sldId id="304" r:id="rId51"/>
    <p:sldId id="306" r:id="rId52"/>
    <p:sldId id="307" r:id="rId53"/>
    <p:sldId id="308" r:id="rId54"/>
    <p:sldId id="310" r:id="rId55"/>
    <p:sldId id="311" r:id="rId56"/>
    <p:sldId id="312" r:id="rId57"/>
    <p:sldId id="313" r:id="rId58"/>
    <p:sldId id="314" r:id="rId59"/>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4" autoAdjust="0"/>
    <p:restoredTop sz="93800" autoAdjust="0"/>
  </p:normalViewPr>
  <p:slideViewPr>
    <p:cSldViewPr snapToGrid="0">
      <p:cViewPr varScale="1">
        <p:scale>
          <a:sx n="67" d="100"/>
          <a:sy n="67" d="100"/>
        </p:scale>
        <p:origin x="8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FEE6E299-CCA8-4F18-9C34-CDE28C5E9CD7}" type="datetimeFigureOut">
              <a:rPr kumimoji="1" lang="ja-JP" altLang="en-US" smtClean="0"/>
              <a:t>2017/7/18</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74A40C94-364D-4F7A-9DCB-23C16BF4C28B}" type="slidenum">
              <a:rPr kumimoji="1" lang="ja-JP" altLang="en-US" smtClean="0"/>
              <a:t>‹#›</a:t>
            </a:fld>
            <a:endParaRPr kumimoji="1" lang="ja-JP" altLang="en-US"/>
          </a:p>
        </p:txBody>
      </p:sp>
    </p:spTree>
    <p:extLst>
      <p:ext uri="{BB962C8B-B14F-4D97-AF65-F5344CB8AC3E}">
        <p14:creationId xmlns:p14="http://schemas.microsoft.com/office/powerpoint/2010/main" val="807679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26DCDD2A-B141-45ED-A33B-62DC464E87C0}" type="datetimeFigureOut">
              <a:rPr kumimoji="1" lang="ja-JP" altLang="en-US" smtClean="0"/>
              <a:t>2017/7/18</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3C6D190B-CD17-43A9-A792-9332291C14F3}" type="slidenum">
              <a:rPr kumimoji="1" lang="ja-JP" altLang="en-US" smtClean="0"/>
              <a:t>‹#›</a:t>
            </a:fld>
            <a:endParaRPr kumimoji="1" lang="ja-JP" altLang="en-US"/>
          </a:p>
        </p:txBody>
      </p:sp>
    </p:spTree>
    <p:extLst>
      <p:ext uri="{BB962C8B-B14F-4D97-AF65-F5344CB8AC3E}">
        <p14:creationId xmlns:p14="http://schemas.microsoft.com/office/powerpoint/2010/main" val="8508735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6D190B-CD17-43A9-A792-9332291C14F3}" type="slidenum">
              <a:rPr kumimoji="1" lang="ja-JP" altLang="en-US" smtClean="0"/>
              <a:t>42</a:t>
            </a:fld>
            <a:endParaRPr kumimoji="1" lang="ja-JP" altLang="en-US"/>
          </a:p>
        </p:txBody>
      </p:sp>
    </p:spTree>
    <p:extLst>
      <p:ext uri="{BB962C8B-B14F-4D97-AF65-F5344CB8AC3E}">
        <p14:creationId xmlns:p14="http://schemas.microsoft.com/office/powerpoint/2010/main" val="4123651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80729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62628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103073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546810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443660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2107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301538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88064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441249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002736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17863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242965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531915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514500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168157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E5CE44A-94A1-4165-BA16-2CBA7864E5CF}" type="slidenum">
              <a:rPr kumimoji="1" lang="ja-JP" altLang="en-US" smtClean="0"/>
              <a:t>‹#›</a:t>
            </a:fld>
            <a:endParaRPr kumimoji="1" lang="ja-JP" alt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434193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40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247964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295584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422193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2649074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693462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201455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72937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8848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98469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49815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52941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780022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45105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42609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C3E693-710C-4FF8-ABD3-2DC4A33759B4}" type="datetimeFigureOut">
              <a:rPr kumimoji="1" lang="ja-JP" altLang="en-US" smtClean="0"/>
              <a:t>2017/7/18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427785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7774828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15698070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F0C3E693-710C-4FF8-ABD3-2DC4A33759B4}" type="datetimeFigureOut">
              <a:rPr kumimoji="1" lang="ja-JP" altLang="en-US" smtClean="0"/>
              <a:t>2017/7/18</a:t>
            </a:fld>
            <a:endParaRPr kumimoji="1" lang="ja-JP" alt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kumimoji="1" lang="ja-JP" alt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3E5CE44A-94A1-4165-BA16-2CBA7864E5CF}" type="slidenum">
              <a:rPr kumimoji="1" lang="ja-JP" altLang="en-US" smtClean="0"/>
              <a:t>‹#›</a:t>
            </a:fld>
            <a:endParaRPr kumimoji="1" lang="ja-JP" altLang="en-US"/>
          </a:p>
        </p:txBody>
      </p:sp>
    </p:spTree>
    <p:extLst>
      <p:ext uri="{BB962C8B-B14F-4D97-AF65-F5344CB8AC3E}">
        <p14:creationId xmlns:p14="http://schemas.microsoft.com/office/powerpoint/2010/main" val="364833955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685800" rtl="0" eaLnBrk="1" latinLnBrk="0" hangingPunct="1">
        <a:lnSpc>
          <a:spcPct val="90000"/>
        </a:lnSpc>
        <a:spcBef>
          <a:spcPct val="0"/>
        </a:spcBef>
        <a:buNone/>
        <a:defRPr kumimoji="1"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kumimoji="1"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kumimoji="1" sz="1400" kern="1200">
          <a:solidFill>
            <a:schemeClr val="accent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21880" y="1231083"/>
            <a:ext cx="8523684" cy="1176677"/>
          </a:xfrm>
          <a:noFill/>
        </p:spPr>
        <p:txBody>
          <a:bodyPr>
            <a:noAutofit/>
          </a:bodyPr>
          <a:lstStyle/>
          <a:p>
            <a:pPr algn="ctr"/>
            <a:r>
              <a:rPr lang="ja-JP" altLang="en-US" sz="3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平成</a:t>
            </a:r>
            <a:r>
              <a:rPr lang="en-US" altLang="ja-JP" sz="3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29</a:t>
            </a:r>
            <a:r>
              <a:rPr lang="ja-JP" altLang="en-US" sz="3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年度</a:t>
            </a:r>
            <a:br>
              <a:rPr lang="en-US" altLang="ja-JP" sz="3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br>
            <a:r>
              <a:rPr lang="ja-JP" altLang="en-US" sz="3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二酸化炭素排出抑制対策事業費等補助金</a:t>
            </a:r>
          </a:p>
        </p:txBody>
      </p:sp>
      <p:sp>
        <p:nvSpPr>
          <p:cNvPr id="3" name="サブタイトル 2"/>
          <p:cNvSpPr>
            <a:spLocks noGrp="1"/>
          </p:cNvSpPr>
          <p:nvPr>
            <p:ph idx="1"/>
          </p:nvPr>
        </p:nvSpPr>
        <p:spPr>
          <a:xfrm>
            <a:off x="9936" y="2839224"/>
            <a:ext cx="9147571" cy="671513"/>
          </a:xfrm>
        </p:spPr>
        <p:txBody>
          <a:bodyPr>
            <a:noAutofit/>
          </a:bodyPr>
          <a:lstStyle/>
          <a:p>
            <a:pPr marL="45720" indent="0" algn="ctr">
              <a:buNone/>
            </a:pPr>
            <a:r>
              <a:rPr lang="ja-JP" altLang="en-US" sz="3200" dirty="0">
                <a:solidFill>
                  <a:schemeClr val="tx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3200" b="1"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a:t>
            </a:r>
            <a:r>
              <a:rPr lang="ja-JP" altLang="en-US" sz="3200" b="1"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大型浄化槽</a:t>
            </a:r>
            <a:r>
              <a:rPr lang="ja-JP" altLang="en-US" sz="3200" b="1"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システム導入推進事業）</a:t>
            </a:r>
          </a:p>
        </p:txBody>
      </p:sp>
      <p:sp>
        <p:nvSpPr>
          <p:cNvPr id="4" name="テキスト ボックス 3"/>
          <p:cNvSpPr txBox="1"/>
          <p:nvPr/>
        </p:nvSpPr>
        <p:spPr>
          <a:xfrm>
            <a:off x="1472618" y="5943601"/>
            <a:ext cx="6222206" cy="523220"/>
          </a:xfrm>
          <a:prstGeom prst="rect">
            <a:avLst/>
          </a:prstGeom>
          <a:noFill/>
        </p:spPr>
        <p:txBody>
          <a:bodyPr wrap="square" rtlCol="0">
            <a:spAutoFit/>
          </a:bodyPr>
          <a:lstStyle/>
          <a:p>
            <a:r>
              <a:rPr kumimoji="1" lang="ja-JP" altLang="en-US" sz="28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一般社団法人 全国浄化槽団体連合会</a:t>
            </a:r>
          </a:p>
        </p:txBody>
      </p:sp>
      <p:sp>
        <p:nvSpPr>
          <p:cNvPr id="5" name="テキスト ボックス 4"/>
          <p:cNvSpPr txBox="1"/>
          <p:nvPr/>
        </p:nvSpPr>
        <p:spPr>
          <a:xfrm>
            <a:off x="1713473" y="4840624"/>
            <a:ext cx="5740496" cy="954107"/>
          </a:xfrm>
          <a:prstGeom prst="rect">
            <a:avLst/>
          </a:prstGeom>
          <a:noFill/>
        </p:spPr>
        <p:txBody>
          <a:bodyPr wrap="square" rtlCol="0">
            <a:spAutoFit/>
          </a:bodyPr>
          <a:lstStyle/>
          <a:p>
            <a:r>
              <a:rPr kumimoji="1" lang="ja-JP" altLang="en-US" sz="28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環境省 廃棄物・リサイクル対策部</a:t>
            </a:r>
            <a:endParaRPr kumimoji="1" lang="en-US" altLang="ja-JP" sz="28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800" dirty="0"/>
              <a:t>　　　</a:t>
            </a:r>
            <a:r>
              <a:rPr kumimoji="1" lang="ja-JP" altLang="en-US" sz="28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廃棄物対策課浄化槽推進室</a:t>
            </a:r>
          </a:p>
        </p:txBody>
      </p:sp>
      <p:sp>
        <p:nvSpPr>
          <p:cNvPr id="6" name="四角形: 角を丸くする 5"/>
          <p:cNvSpPr/>
          <p:nvPr/>
        </p:nvSpPr>
        <p:spPr>
          <a:xfrm>
            <a:off x="492369" y="2528390"/>
            <a:ext cx="8182707"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91613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438151" y="333440"/>
            <a:ext cx="5367336" cy="87153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執行団体（一般社団法人 </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pPr algn="ct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全国浄化槽団体連合会）について</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楕円 4"/>
          <p:cNvSpPr/>
          <p:nvPr/>
        </p:nvSpPr>
        <p:spPr>
          <a:xfrm>
            <a:off x="366713" y="2460217"/>
            <a:ext cx="1276351" cy="725895"/>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業務</a:t>
            </a:r>
          </a:p>
        </p:txBody>
      </p:sp>
      <p:sp>
        <p:nvSpPr>
          <p:cNvPr id="6" name="楕円 5"/>
          <p:cNvSpPr/>
          <p:nvPr/>
        </p:nvSpPr>
        <p:spPr>
          <a:xfrm>
            <a:off x="366712" y="4819100"/>
            <a:ext cx="1276351" cy="709153"/>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責務</a:t>
            </a:r>
          </a:p>
        </p:txBody>
      </p:sp>
      <p:sp>
        <p:nvSpPr>
          <p:cNvPr id="7" name="正方形/長方形 6"/>
          <p:cNvSpPr/>
          <p:nvPr/>
        </p:nvSpPr>
        <p:spPr>
          <a:xfrm>
            <a:off x="1876425" y="1850500"/>
            <a:ext cx="6867526" cy="1938992"/>
          </a:xfrm>
          <a:prstGeom prst="rect">
            <a:avLst/>
          </a:prstGeom>
          <a:solidFill>
            <a:schemeClr val="accent1">
              <a:lumMod val="20000"/>
              <a:lumOff val="80000"/>
            </a:schemeClr>
          </a:solidFill>
        </p:spPr>
        <p:txBody>
          <a:bodyPr wrap="square">
            <a:spAutoFit/>
          </a:bodyPr>
          <a:lstStyle/>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交付規程</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審査基準の作成</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審査委員会</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の設置</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・補助事業者の</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公募</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説明会</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の開催</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・申請書類の</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審査</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、採択、補助事業者への</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指導監督</a:t>
            </a:r>
            <a:endPar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・補助事業</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完了確認</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、環境省への</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報告</a:t>
            </a:r>
            <a:endPar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・補助事業者への</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補助金交付</a:t>
            </a:r>
            <a:endPar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・事業完了後の補助事業者による</a:t>
            </a:r>
            <a:r>
              <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CO2</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削減効果</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の指導監督</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8" name="正方形/長方形 7"/>
          <p:cNvSpPr/>
          <p:nvPr/>
        </p:nvSpPr>
        <p:spPr>
          <a:xfrm>
            <a:off x="1876425" y="4435013"/>
            <a:ext cx="5210176" cy="1477328"/>
          </a:xfrm>
          <a:prstGeom prst="rect">
            <a:avLst/>
          </a:prstGeom>
          <a:solidFill>
            <a:schemeClr val="accent1">
              <a:lumMod val="20000"/>
              <a:lumOff val="80000"/>
            </a:schemeClr>
          </a:solidFill>
        </p:spPr>
        <p:txBody>
          <a:bodyPr wrap="square">
            <a:spAutoFit/>
          </a:bodyPr>
          <a:lstStyle/>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法令</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の遵守</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（補助金の適正化法、浄化槽法、建築基準法、</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その他関係法令）</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・情報</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セキュリティ</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の確保</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公平性</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透明性</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の確保</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9" name="テキスト ボックス 8"/>
          <p:cNvSpPr txBox="1"/>
          <p:nvPr/>
        </p:nvSpPr>
        <p:spPr>
          <a:xfrm>
            <a:off x="7377112" y="333440"/>
            <a:ext cx="1366839"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3</a:t>
            </a:r>
            <a:r>
              <a:rPr kumimoji="1" lang="ja-JP" altLang="en-US" sz="1600" dirty="0">
                <a:latin typeface="HG丸ｺﾞｼｯｸM-PRO" panose="020F0600000000000000" pitchFamily="50" charset="-128"/>
                <a:ea typeface="HG丸ｺﾞｼｯｸM-PRO" panose="020F0600000000000000" pitchFamily="50" charset="-128"/>
              </a:rPr>
              <a:t>ページ上段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15677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461962" y="272641"/>
            <a:ext cx="3028946" cy="6403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申請書類の内訳</a:t>
            </a:r>
            <a:endPar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6" name="正方形/長方形 5"/>
          <p:cNvSpPr/>
          <p:nvPr/>
        </p:nvSpPr>
        <p:spPr>
          <a:xfrm>
            <a:off x="690570" y="1446365"/>
            <a:ext cx="7981951" cy="5170646"/>
          </a:xfrm>
          <a:prstGeom prst="rect">
            <a:avLst/>
          </a:prstGeom>
          <a:solidFill>
            <a:schemeClr val="accent1">
              <a:lumMod val="20000"/>
              <a:lumOff val="80000"/>
            </a:schemeClr>
          </a:solidFill>
        </p:spPr>
        <p:txBody>
          <a:bodyPr wrap="square">
            <a:spAutoFit/>
          </a:bodyPr>
          <a:lstStyle/>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交付申請書</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○別紙</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省エネ型大型浄化槽システム導入推進事業実施計画書</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・添付資料 </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CO2</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削減効果計算書</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○別紙２</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省エネ型大型浄化槽システム導入推進事業に要する</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経費内訳</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その他参考資料</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ア．申請者が地方公共団体以外のものである場合</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① 申請者の組織概要</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② 経理状況証明書（賃借対照表 及び 損益計算書</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③ 定款</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申請者が個人企業の場合は、印鑑証明書の原本及び</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住民票の原本</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イ．申請者が地方公共団体である場合</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① 申請年度の予算書</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3.</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浄化槽法第</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11</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条検査結果報告書</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4.</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暴力団排除に関する誓約書</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5.</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社の見積書（相見積もり）を提出</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8" name="正方形/長方形 7"/>
          <p:cNvSpPr/>
          <p:nvPr/>
        </p:nvSpPr>
        <p:spPr>
          <a:xfrm>
            <a:off x="140497" y="1015478"/>
            <a:ext cx="8796338" cy="430887"/>
          </a:xfrm>
          <a:prstGeom prst="rect">
            <a:avLst/>
          </a:prstGeom>
        </p:spPr>
        <p:txBody>
          <a:bodyPr wrap="square">
            <a:spAutoFit/>
          </a:bodyPr>
          <a:lstStyle/>
          <a:p>
            <a:pPr algn="ctr"/>
            <a:r>
              <a:rPr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 </a:t>
            </a:r>
            <a:r>
              <a:rPr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平成</a:t>
            </a:r>
            <a:r>
              <a:rPr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29</a:t>
            </a:r>
            <a:r>
              <a:rPr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年度省エネ型大型浄化槽システム導入推進事業交付申請書</a:t>
            </a:r>
          </a:p>
        </p:txBody>
      </p:sp>
      <p:sp>
        <p:nvSpPr>
          <p:cNvPr id="5" name="テキスト ボックス 4"/>
          <p:cNvSpPr txBox="1"/>
          <p:nvPr/>
        </p:nvSpPr>
        <p:spPr>
          <a:xfrm>
            <a:off x="7391401" y="272641"/>
            <a:ext cx="1366838"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3</a:t>
            </a:r>
            <a:r>
              <a:rPr kumimoji="1" lang="ja-JP" altLang="en-US" sz="1600" dirty="0">
                <a:latin typeface="HG丸ｺﾞｼｯｸM-PRO" panose="020F0600000000000000" pitchFamily="50" charset="-128"/>
                <a:ea typeface="HG丸ｺﾞｼｯｸM-PRO" panose="020F0600000000000000" pitchFamily="50" charset="-128"/>
              </a:rPr>
              <a:t>ページ下段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1452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333380" y="4108364"/>
            <a:ext cx="2481258" cy="6222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審査について</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6" name="正方形/長方形 5"/>
          <p:cNvSpPr/>
          <p:nvPr/>
        </p:nvSpPr>
        <p:spPr>
          <a:xfrm>
            <a:off x="333380" y="4800600"/>
            <a:ext cx="8543919" cy="1323439"/>
          </a:xfrm>
          <a:prstGeom prst="rect">
            <a:avLst/>
          </a:prstGeom>
          <a:solidFill>
            <a:schemeClr val="accent1">
              <a:lumMod val="20000"/>
              <a:lumOff val="80000"/>
            </a:schemeClr>
          </a:solidFill>
        </p:spPr>
        <p:txBody>
          <a:bodyPr wrap="square">
            <a:spAutoFit/>
          </a:bodyPr>
          <a:lstStyle/>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提出された交付申請書は、全浄連が審査基準に基づき、審査を行う</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1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審査基準は、有識者を含む中立の審査委員会の承認を経て作成される</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1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3.</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審査委員会は、審査が適正に行われているか適宜監査を実施する</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7" name="正方形/長方形 6"/>
          <p:cNvSpPr/>
          <p:nvPr/>
        </p:nvSpPr>
        <p:spPr>
          <a:xfrm>
            <a:off x="726285" y="1124950"/>
            <a:ext cx="7286621" cy="2508379"/>
          </a:xfrm>
          <a:prstGeom prst="rect">
            <a:avLst/>
          </a:prstGeom>
          <a:solidFill>
            <a:schemeClr val="accent1">
              <a:lumMod val="20000"/>
              <a:lumOff val="80000"/>
            </a:schemeClr>
          </a:solidFill>
        </p:spPr>
        <p:txBody>
          <a:bodyPr wrap="square">
            <a:spAutoFit/>
          </a:bodyPr>
          <a:lstStyle/>
          <a:p>
            <a:pPr marL="457200" indent="-457200">
              <a:buAutoNum type="arabicPeriod"/>
            </a:pP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完了実績報告書</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○別紙</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 </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実施報告書</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3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○別紙</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 </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経費所要額精算調書</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添付資料</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・「別紙</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」に係る領収書等</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・写真資料</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工事の工程等が分かるもの</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8" name="正方形/長方形 7"/>
          <p:cNvSpPr/>
          <p:nvPr/>
        </p:nvSpPr>
        <p:spPr>
          <a:xfrm>
            <a:off x="219081" y="389840"/>
            <a:ext cx="6824657" cy="707886"/>
          </a:xfrm>
          <a:prstGeom prst="rect">
            <a:avLst/>
          </a:prstGeom>
        </p:spPr>
        <p:txBody>
          <a:bodyPr wrap="square">
            <a:spAutoFit/>
          </a:bodyPr>
          <a:lstStyle/>
          <a:p>
            <a:pPr algn="ct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平成</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29</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年度省エネ型大型浄化槽システム導入推進事業</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完了実績報告書</a:t>
            </a:r>
          </a:p>
        </p:txBody>
      </p:sp>
      <p:sp>
        <p:nvSpPr>
          <p:cNvPr id="9" name="テキスト ボックス 8"/>
          <p:cNvSpPr txBox="1"/>
          <p:nvPr/>
        </p:nvSpPr>
        <p:spPr>
          <a:xfrm>
            <a:off x="7515224" y="257239"/>
            <a:ext cx="1362075"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4</a:t>
            </a:r>
            <a:r>
              <a:rPr kumimoji="1" lang="ja-JP" altLang="en-US" sz="1600" dirty="0">
                <a:latin typeface="HG丸ｺﾞｼｯｸM-PRO" panose="020F0600000000000000" pitchFamily="50" charset="-128"/>
                <a:ea typeface="HG丸ｺﾞｼｯｸM-PRO" panose="020F0600000000000000" pitchFamily="50" charset="-128"/>
              </a:rPr>
              <a:t>ページ上段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339411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504829" y="318458"/>
            <a:ext cx="3124196" cy="8102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応募方法</a:t>
            </a:r>
            <a:endParaRPr kumimoji="1" lang="en-US" altLang="ja-JP"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6" name="正方形/長方形 5"/>
          <p:cNvSpPr/>
          <p:nvPr/>
        </p:nvSpPr>
        <p:spPr>
          <a:xfrm>
            <a:off x="404811" y="1591061"/>
            <a:ext cx="8401051" cy="4893647"/>
          </a:xfrm>
          <a:prstGeom prst="rect">
            <a:avLst/>
          </a:prstGeom>
          <a:solidFill>
            <a:schemeClr val="accent1">
              <a:lumMod val="20000"/>
              <a:lumOff val="80000"/>
            </a:schemeClr>
          </a:solidFill>
        </p:spPr>
        <p:txBody>
          <a:bodyPr wrap="square">
            <a:spAutoFit/>
          </a:bodyPr>
          <a:lstStyle/>
          <a:p>
            <a:pPr marL="514350" indent="-514350">
              <a:buAutoNum type="arabicPeriod"/>
            </a:pP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申請書類一式は、一般社団法人 全国浄化槽団体連合会の</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WEB</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サイトから所定の書式をダウンロードして作成</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9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公募期間</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8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平成</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29(2017)</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 </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6</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月</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日～</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12</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月</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31</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日</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消印有効</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p>
          <a:p>
            <a:endParaRPr lang="en-US" altLang="ja-JP" sz="9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3.</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応募方法</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申請書書類一式を持参又は郵送にて下記住所まで提出。</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（申請書類は、封書に入れ、宛名面に、応募事業者名及び対象事業の応</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募書類である旨</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例：「</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省エネ型大型浄化槽システム導入推進事業応募  </a:t>
            </a:r>
            <a:endParaRPr lang="en-US" altLang="ja-JP"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書類</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」等</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を</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朱書き</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で明記。</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p>
          <a:p>
            <a:endParaRPr lang="en-US" altLang="ja-JP" sz="9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4.</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提出先</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162-0844</a:t>
            </a:r>
          </a:p>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東京都新宿区市谷八幡町</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13</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番地 東京洋服会館</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7</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階</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一般社団法人 全国浄化槽団体連合会</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5" name="テキスト ボックス 4"/>
          <p:cNvSpPr txBox="1"/>
          <p:nvPr/>
        </p:nvSpPr>
        <p:spPr>
          <a:xfrm>
            <a:off x="7305675" y="374048"/>
            <a:ext cx="1500187"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4</a:t>
            </a:r>
            <a:r>
              <a:rPr kumimoji="1" lang="ja-JP" altLang="en-US" sz="1600" dirty="0">
                <a:latin typeface="HG丸ｺﾞｼｯｸM-PRO" panose="020F0600000000000000" pitchFamily="50" charset="-128"/>
                <a:ea typeface="HG丸ｺﾞｼｯｸM-PRO" panose="020F0600000000000000" pitchFamily="50" charset="-128"/>
              </a:rPr>
              <a:t>ページ中段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55214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901561" y="2004484"/>
            <a:ext cx="738664" cy="2646538"/>
          </a:xfrm>
          <a:prstGeom prst="rect">
            <a:avLst/>
          </a:prstGeom>
          <a:noFill/>
        </p:spPr>
        <p:txBody>
          <a:bodyPr vert="eaVert" wrap="square" rtlCol="0">
            <a:spAutoFit/>
          </a:bodyPr>
          <a:lstStyle/>
          <a:p>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交付申請書</a:t>
            </a:r>
          </a:p>
        </p:txBody>
      </p:sp>
      <p:sp>
        <p:nvSpPr>
          <p:cNvPr id="5" name="テキスト ボックス 4"/>
          <p:cNvSpPr txBox="1"/>
          <p:nvPr/>
        </p:nvSpPr>
        <p:spPr>
          <a:xfrm>
            <a:off x="6920752" y="2919854"/>
            <a:ext cx="738664" cy="3102769"/>
          </a:xfrm>
          <a:prstGeom prst="rect">
            <a:avLst/>
          </a:prstGeom>
          <a:noFill/>
        </p:spPr>
        <p:txBody>
          <a:bodyPr vert="eaVert" wrap="square" rtlCol="0">
            <a:spAutoFit/>
          </a:bodyPr>
          <a:lstStyle/>
          <a:p>
            <a:r>
              <a:rPr kumimoji="1" lang="ja-JP" altLang="en-US" sz="36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見本・記入例</a:t>
            </a:r>
          </a:p>
        </p:txBody>
      </p:sp>
      <p:sp>
        <p:nvSpPr>
          <p:cNvPr id="6" name="テキスト ボックス 5"/>
          <p:cNvSpPr txBox="1"/>
          <p:nvPr/>
        </p:nvSpPr>
        <p:spPr>
          <a:xfrm>
            <a:off x="7783549" y="328613"/>
            <a:ext cx="974689"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5</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5F07DD2F-FCCC-4639-A6F5-36DBD926D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56" y="332846"/>
            <a:ext cx="5835463" cy="6268016"/>
          </a:xfrm>
          <a:prstGeom prst="rect">
            <a:avLst/>
          </a:prstGeom>
          <a:ln>
            <a:solidFill>
              <a:schemeClr val="tx1"/>
            </a:solidFill>
          </a:ln>
        </p:spPr>
      </p:pic>
    </p:spTree>
    <p:extLst>
      <p:ext uri="{BB962C8B-B14F-4D97-AF65-F5344CB8AC3E}">
        <p14:creationId xmlns:p14="http://schemas.microsoft.com/office/powerpoint/2010/main" val="303666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BA0221C-3962-4076-A973-2973ECC14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18" y="295749"/>
            <a:ext cx="4306489" cy="6319912"/>
          </a:xfrm>
          <a:prstGeom prst="rect">
            <a:avLst/>
          </a:prstGeom>
          <a:ln>
            <a:solidFill>
              <a:schemeClr val="tx1"/>
            </a:solidFill>
          </a:ln>
        </p:spPr>
      </p:pic>
      <p:grpSp>
        <p:nvGrpSpPr>
          <p:cNvPr id="7" name="グループ化 6"/>
          <p:cNvGrpSpPr/>
          <p:nvPr/>
        </p:nvGrpSpPr>
        <p:grpSpPr>
          <a:xfrm>
            <a:off x="1891218" y="252885"/>
            <a:ext cx="7108512" cy="6154540"/>
            <a:chOff x="1891218" y="252885"/>
            <a:chExt cx="7108512" cy="6154540"/>
          </a:xfrm>
        </p:grpSpPr>
        <p:sp>
          <p:nvSpPr>
            <p:cNvPr id="6" name="四角形: 角を丸くする 5"/>
            <p:cNvSpPr/>
            <p:nvPr/>
          </p:nvSpPr>
          <p:spPr>
            <a:xfrm>
              <a:off x="4727047" y="252885"/>
              <a:ext cx="2881230" cy="6463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交付申請書</a:t>
              </a:r>
              <a:r>
                <a:rPr kumimoji="1" lang="en-US" altLang="ja-JP"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様式第１</a:t>
              </a:r>
              <a:r>
                <a:rPr kumimoji="1" lang="en-US" altLang="ja-JP"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218" y="4512187"/>
              <a:ext cx="6971428" cy="1895238"/>
            </a:xfrm>
            <a:prstGeom prst="rect">
              <a:avLst/>
            </a:prstGeom>
            <a:ln w="38100">
              <a:solidFill>
                <a:srgbClr val="FF0000"/>
              </a:solidFill>
            </a:ln>
          </p:spPr>
        </p:pic>
        <p:sp>
          <p:nvSpPr>
            <p:cNvPr id="23" name="テキスト ボックス 22"/>
            <p:cNvSpPr txBox="1"/>
            <p:nvPr/>
          </p:nvSpPr>
          <p:spPr>
            <a:xfrm>
              <a:off x="7900874" y="277916"/>
              <a:ext cx="961772"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6</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4685317" y="1321984"/>
              <a:ext cx="4314413" cy="369332"/>
            </a:xfrm>
            <a:prstGeom prst="rect">
              <a:avLst/>
            </a:prstGeom>
            <a:noFill/>
          </p:spPr>
          <p:txBody>
            <a:bodyPr wrap="square" rtlCol="0">
              <a:spAutoFit/>
            </a:bodyPr>
            <a:lstStyle/>
            <a:p>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日付</a:t>
              </a:r>
              <a:r>
                <a:rPr kumimoji="1" lang="en-US" altLang="ja-JP"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番号は全浄連が付与する受付番号です）</a:t>
              </a:r>
              <a:endPar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32" name="テキスト ボックス 31"/>
            <p:cNvSpPr txBox="1"/>
            <p:nvPr/>
          </p:nvSpPr>
          <p:spPr>
            <a:xfrm>
              <a:off x="4140230" y="4042054"/>
              <a:ext cx="4832094" cy="338554"/>
            </a:xfrm>
            <a:prstGeom prst="rect">
              <a:avLst/>
            </a:prstGeom>
            <a:noFill/>
          </p:spPr>
          <p:txBody>
            <a:bodyPr wrap="square" rtlCol="0">
              <a:spAutoFit/>
            </a:bodyPr>
            <a:lstStyle/>
            <a:p>
              <a:r>
                <a:rPr kumimoji="1" lang="ja-JP" altLang="en-US" sz="1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申請者住所・氏名又は名称・代表者の職・氏名</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112" y="1677016"/>
              <a:ext cx="3936762" cy="1664403"/>
            </a:xfrm>
            <a:prstGeom prst="rect">
              <a:avLst/>
            </a:prstGeom>
          </p:spPr>
        </p:pic>
        <p:sp>
          <p:nvSpPr>
            <p:cNvPr id="4" name="楕円 3"/>
            <p:cNvSpPr/>
            <p:nvPr/>
          </p:nvSpPr>
          <p:spPr>
            <a:xfrm>
              <a:off x="3206369" y="954923"/>
              <a:ext cx="1336163" cy="21471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1986045" y="1702305"/>
              <a:ext cx="2553211" cy="78073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矢印コネクタ 42"/>
            <p:cNvCxnSpPr>
              <a:cxnSpLocks/>
            </p:cNvCxnSpPr>
            <p:nvPr/>
          </p:nvCxnSpPr>
          <p:spPr>
            <a:xfrm>
              <a:off x="2991545" y="2509217"/>
              <a:ext cx="1049432" cy="200297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cxnSpLocks/>
              <a:stCxn id="4" idx="4"/>
            </p:cNvCxnSpPr>
            <p:nvPr/>
          </p:nvCxnSpPr>
          <p:spPr>
            <a:xfrm>
              <a:off x="3874451" y="1169633"/>
              <a:ext cx="1049241" cy="652868"/>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正方形/長方形 1">
            <a:extLst>
              <a:ext uri="{FF2B5EF4-FFF2-40B4-BE49-F238E27FC236}">
                <a16:creationId xmlns:a16="http://schemas.microsoft.com/office/drawing/2014/main" id="{A3C9BE90-A37E-4CFD-ABD4-7A24DA41B691}"/>
              </a:ext>
            </a:extLst>
          </p:cNvPr>
          <p:cNvSpPr/>
          <p:nvPr/>
        </p:nvSpPr>
        <p:spPr>
          <a:xfrm>
            <a:off x="6254183" y="2034483"/>
            <a:ext cx="2127577" cy="423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814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2680BA4-109A-4EA6-94DF-7B789DE4C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50" y="279103"/>
            <a:ext cx="4284637" cy="6287843"/>
          </a:xfrm>
          <a:prstGeom prst="rect">
            <a:avLst/>
          </a:prstGeom>
          <a:ln w="12700">
            <a:solidFill>
              <a:schemeClr val="tx1"/>
            </a:solidFill>
          </a:ln>
        </p:spPr>
      </p:pic>
      <p:sp>
        <p:nvSpPr>
          <p:cNvPr id="23" name="テキスト ボックス 22"/>
          <p:cNvSpPr txBox="1"/>
          <p:nvPr/>
        </p:nvSpPr>
        <p:spPr>
          <a:xfrm>
            <a:off x="7865705" y="279103"/>
            <a:ext cx="985218"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6</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4898925" y="1484134"/>
            <a:ext cx="2966780" cy="707886"/>
          </a:xfrm>
          <a:prstGeom prst="rect">
            <a:avLst/>
          </a:prstGeom>
          <a:noFill/>
        </p:spPr>
        <p:txBody>
          <a:bodyPr wrap="square" rtlCol="0">
            <a:spAutoFit/>
          </a:bodyPr>
          <a:lstStyle/>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補助金交付申請額・</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完了予定年月日</a:t>
            </a:r>
          </a:p>
        </p:txBody>
      </p:sp>
      <p:sp>
        <p:nvSpPr>
          <p:cNvPr id="6" name="四角形: 角を丸くする 5"/>
          <p:cNvSpPr/>
          <p:nvPr/>
        </p:nvSpPr>
        <p:spPr>
          <a:xfrm>
            <a:off x="5004038" y="352241"/>
            <a:ext cx="1939240" cy="95772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交付申請書</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様式第１</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17" name="楕円 16"/>
          <p:cNvSpPr/>
          <p:nvPr/>
        </p:nvSpPr>
        <p:spPr>
          <a:xfrm>
            <a:off x="339738" y="4229363"/>
            <a:ext cx="3894532" cy="223172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3B28609-5F16-4D20-A1B8-B5D58F8DB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076" y="2177732"/>
            <a:ext cx="7046847" cy="4269071"/>
          </a:xfrm>
          <a:prstGeom prst="rect">
            <a:avLst/>
          </a:prstGeom>
        </p:spPr>
      </p:pic>
      <p:cxnSp>
        <p:nvCxnSpPr>
          <p:cNvPr id="10" name="直線矢印コネクタ 9"/>
          <p:cNvCxnSpPr>
            <a:cxnSpLocks/>
          </p:cNvCxnSpPr>
          <p:nvPr/>
        </p:nvCxnSpPr>
        <p:spPr>
          <a:xfrm flipV="1">
            <a:off x="898964" y="3652453"/>
            <a:ext cx="905112" cy="91353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D6954F26-ECCE-4D77-8FE3-F729A886E0FA}"/>
              </a:ext>
            </a:extLst>
          </p:cNvPr>
          <p:cNvSpPr/>
          <p:nvPr/>
        </p:nvSpPr>
        <p:spPr>
          <a:xfrm>
            <a:off x="5327499" y="3871191"/>
            <a:ext cx="3359524" cy="138959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70C0"/>
                </a:solidFill>
              </a:rPr>
              <a:t>「別紙</a:t>
            </a:r>
            <a:r>
              <a:rPr kumimoji="1" lang="en-US" altLang="ja-JP" dirty="0">
                <a:solidFill>
                  <a:srgbClr val="0070C0"/>
                </a:solidFill>
              </a:rPr>
              <a:t>2 </a:t>
            </a:r>
            <a:r>
              <a:rPr kumimoji="1" lang="ja-JP" altLang="en-US" dirty="0">
                <a:solidFill>
                  <a:srgbClr val="0070C0"/>
                </a:solidFill>
              </a:rPr>
              <a:t>経費内訳」の「</a:t>
            </a:r>
            <a:r>
              <a:rPr kumimoji="1" lang="en-US" altLang="ja-JP" dirty="0">
                <a:solidFill>
                  <a:srgbClr val="0070C0"/>
                </a:solidFill>
              </a:rPr>
              <a:t>(8)</a:t>
            </a:r>
            <a:r>
              <a:rPr kumimoji="1" lang="ja-JP" altLang="en-US" dirty="0">
                <a:solidFill>
                  <a:srgbClr val="0070C0"/>
                </a:solidFill>
              </a:rPr>
              <a:t>補助金所要額」の</a:t>
            </a:r>
            <a:r>
              <a:rPr kumimoji="1" lang="en-US" altLang="ja-JP" dirty="0">
                <a:solidFill>
                  <a:srgbClr val="0070C0"/>
                </a:solidFill>
              </a:rPr>
              <a:t>1,000</a:t>
            </a:r>
            <a:r>
              <a:rPr kumimoji="1" lang="ja-JP" altLang="en-US" dirty="0">
                <a:solidFill>
                  <a:srgbClr val="0070C0"/>
                </a:solidFill>
              </a:rPr>
              <a:t>円未満を切り捨てた額に、消費税を加えた額を記入してください</a:t>
            </a:r>
          </a:p>
        </p:txBody>
      </p:sp>
      <p:sp>
        <p:nvSpPr>
          <p:cNvPr id="3" name="楕円 2">
            <a:extLst>
              <a:ext uri="{FF2B5EF4-FFF2-40B4-BE49-F238E27FC236}">
                <a16:creationId xmlns:a16="http://schemas.microsoft.com/office/drawing/2014/main" id="{3BDA73E2-2E63-43C6-B555-9C93957C944E}"/>
              </a:ext>
            </a:extLst>
          </p:cNvPr>
          <p:cNvSpPr/>
          <p:nvPr/>
        </p:nvSpPr>
        <p:spPr>
          <a:xfrm>
            <a:off x="7058025" y="3171825"/>
            <a:ext cx="1300289" cy="51294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AB545BA3-72D8-4CD9-9822-6C0764DBDE45}"/>
              </a:ext>
            </a:extLst>
          </p:cNvPr>
          <p:cNvSpPr/>
          <p:nvPr/>
        </p:nvSpPr>
        <p:spPr>
          <a:xfrm rot="18352126">
            <a:off x="6699884" y="3628779"/>
            <a:ext cx="486787" cy="210035"/>
          </a:xfrm>
          <a:prstGeom prst="righ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304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801540" y="269997"/>
            <a:ext cx="1049383" cy="58477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７ページ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551413" y="371279"/>
            <a:ext cx="5392187" cy="707886"/>
          </a:xfrm>
          <a:prstGeom prst="rect">
            <a:avLst/>
          </a:prstGeom>
          <a:noFill/>
        </p:spPr>
        <p:txBody>
          <a:bodyPr vert="horz" wrap="square" rtlCol="0">
            <a:spAutoFit/>
          </a:bodyPr>
          <a:lstStyle/>
          <a:p>
            <a:r>
              <a:rPr kumimoji="1" lang="ja-JP" altLang="en-US" sz="4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交付申請書・注　</a:t>
            </a:r>
            <a:r>
              <a:rPr kumimoji="1" lang="ja-JP" altLang="en-US" sz="40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見本</a:t>
            </a:r>
          </a:p>
        </p:txBody>
      </p:sp>
      <p:pic>
        <p:nvPicPr>
          <p:cNvPr id="3" name="図 2">
            <a:extLst>
              <a:ext uri="{FF2B5EF4-FFF2-40B4-BE49-F238E27FC236}">
                <a16:creationId xmlns:a16="http://schemas.microsoft.com/office/drawing/2014/main" id="{03B8A33F-DFFB-491E-809C-CC30AF377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58" y="1357313"/>
            <a:ext cx="8492501" cy="5275741"/>
          </a:xfrm>
          <a:prstGeom prst="rect">
            <a:avLst/>
          </a:prstGeom>
        </p:spPr>
      </p:pic>
    </p:spTree>
    <p:extLst>
      <p:ext uri="{BB962C8B-B14F-4D97-AF65-F5344CB8AC3E}">
        <p14:creationId xmlns:p14="http://schemas.microsoft.com/office/powerpoint/2010/main" val="1430096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p:cNvSpPr/>
          <p:nvPr/>
        </p:nvSpPr>
        <p:spPr>
          <a:xfrm>
            <a:off x="5002823" y="314325"/>
            <a:ext cx="2098065" cy="10689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a:t>
            </a:r>
            <a:endPar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a:t>
            </a:r>
            <a:r>
              <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23" name="テキスト ボックス 22"/>
          <p:cNvSpPr txBox="1"/>
          <p:nvPr/>
        </p:nvSpPr>
        <p:spPr>
          <a:xfrm>
            <a:off x="7740530" y="314325"/>
            <a:ext cx="1016610" cy="58477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８ページ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5150144" y="1775320"/>
            <a:ext cx="3757844" cy="707886"/>
          </a:xfrm>
          <a:prstGeom prst="rect">
            <a:avLst/>
          </a:prstGeom>
          <a:noFill/>
        </p:spPr>
        <p:txBody>
          <a:bodyPr wrap="square" rtlCol="0">
            <a:spAutoFit/>
          </a:bodyPr>
          <a:lstStyle/>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事業所名・団体名</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・担当者名他・実施場所</a:t>
            </a:r>
          </a:p>
        </p:txBody>
      </p:sp>
      <p:pic>
        <p:nvPicPr>
          <p:cNvPr id="3" name="図 2">
            <a:extLst>
              <a:ext uri="{FF2B5EF4-FFF2-40B4-BE49-F238E27FC236}">
                <a16:creationId xmlns:a16="http://schemas.microsoft.com/office/drawing/2014/main" id="{30AD39D5-2178-4DF9-8268-37A068520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37" y="300041"/>
            <a:ext cx="4512951" cy="6284826"/>
          </a:xfrm>
          <a:prstGeom prst="rect">
            <a:avLst/>
          </a:prstGeom>
          <a:ln>
            <a:solidFill>
              <a:schemeClr val="tx1"/>
            </a:solidFill>
          </a:ln>
        </p:spPr>
      </p:pic>
      <p:sp>
        <p:nvSpPr>
          <p:cNvPr id="17" name="楕円 16"/>
          <p:cNvSpPr/>
          <p:nvPr/>
        </p:nvSpPr>
        <p:spPr>
          <a:xfrm>
            <a:off x="437784" y="538547"/>
            <a:ext cx="4271948" cy="201891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AD6069AF-2126-439A-B331-32ED187A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973" y="2666731"/>
            <a:ext cx="7417699" cy="3918136"/>
          </a:xfrm>
          <a:prstGeom prst="rect">
            <a:avLst/>
          </a:prstGeom>
          <a:ln>
            <a:solidFill>
              <a:schemeClr val="tx1"/>
            </a:solidFill>
          </a:ln>
        </p:spPr>
      </p:pic>
      <p:cxnSp>
        <p:nvCxnSpPr>
          <p:cNvPr id="25" name="直線矢印コネクタ 24"/>
          <p:cNvCxnSpPr>
            <a:cxnSpLocks/>
          </p:cNvCxnSpPr>
          <p:nvPr/>
        </p:nvCxnSpPr>
        <p:spPr>
          <a:xfrm>
            <a:off x="4649526" y="1749473"/>
            <a:ext cx="500618" cy="88779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286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p:cNvSpPr/>
          <p:nvPr/>
        </p:nvSpPr>
        <p:spPr>
          <a:xfrm>
            <a:off x="5205725" y="244400"/>
            <a:ext cx="1956289" cy="9630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　　</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23" name="テキスト ボックス 22"/>
          <p:cNvSpPr txBox="1"/>
          <p:nvPr/>
        </p:nvSpPr>
        <p:spPr>
          <a:xfrm>
            <a:off x="7881206" y="244400"/>
            <a:ext cx="969717"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8</a:t>
            </a:r>
            <a:r>
              <a:rPr kumimoji="1" lang="ja-JP" altLang="en-US" sz="1600" dirty="0">
                <a:latin typeface="HG丸ｺﾞｼｯｸM-PRO" panose="020F0600000000000000" pitchFamily="50" charset="-128"/>
                <a:ea typeface="HG丸ｺﾞｼｯｸM-PRO" panose="020F0600000000000000" pitchFamily="50" charset="-128"/>
              </a:rPr>
              <a:t>ページ</a:t>
            </a:r>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5205725" y="4538213"/>
            <a:ext cx="3244263" cy="461665"/>
          </a:xfrm>
          <a:prstGeom prst="rect">
            <a:avLst/>
          </a:prstGeom>
          <a:noFill/>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事業の目的・概要</a:t>
            </a:r>
          </a:p>
        </p:txBody>
      </p:sp>
      <p:pic>
        <p:nvPicPr>
          <p:cNvPr id="5" name="図 4">
            <a:extLst>
              <a:ext uri="{FF2B5EF4-FFF2-40B4-BE49-F238E27FC236}">
                <a16:creationId xmlns:a16="http://schemas.microsoft.com/office/drawing/2014/main" id="{8C07E2CF-F4AF-4232-BB3B-52D780E09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14" y="244400"/>
            <a:ext cx="4503816" cy="6272104"/>
          </a:xfrm>
          <a:prstGeom prst="rect">
            <a:avLst/>
          </a:prstGeom>
          <a:ln>
            <a:solidFill>
              <a:schemeClr val="tx1"/>
            </a:solidFill>
          </a:ln>
        </p:spPr>
      </p:pic>
      <p:sp>
        <p:nvSpPr>
          <p:cNvPr id="2" name="四角形: 角を丸くする 1"/>
          <p:cNvSpPr/>
          <p:nvPr/>
        </p:nvSpPr>
        <p:spPr>
          <a:xfrm>
            <a:off x="288114" y="3417926"/>
            <a:ext cx="4353140" cy="1514475"/>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a:cxnSpLocks/>
          </p:cNvCxnSpPr>
          <p:nvPr/>
        </p:nvCxnSpPr>
        <p:spPr>
          <a:xfrm flipV="1">
            <a:off x="4641253" y="4467940"/>
            <a:ext cx="564472" cy="30110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5C77E856-D107-42A4-BE00-AB91FE382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9" y="1321128"/>
            <a:ext cx="8501448" cy="3103391"/>
          </a:xfrm>
          <a:prstGeom prst="rect">
            <a:avLst/>
          </a:prstGeom>
          <a:ln w="25400">
            <a:solidFill>
              <a:srgbClr val="FF0000"/>
            </a:solidFill>
          </a:ln>
        </p:spPr>
      </p:pic>
    </p:spTree>
    <p:extLst>
      <p:ext uri="{BB962C8B-B14F-4D97-AF65-F5344CB8AC3E}">
        <p14:creationId xmlns:p14="http://schemas.microsoft.com/office/powerpoint/2010/main" val="1203782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052646" y="4074404"/>
            <a:ext cx="2151783" cy="584775"/>
          </a:xfrm>
          <a:prstGeom prst="rect">
            <a:avLst/>
          </a:prstGeom>
          <a:noFill/>
        </p:spPr>
        <p:txBody>
          <a:bodyPr wrap="square" rtlCol="0">
            <a:spAutoFit/>
          </a:bodyPr>
          <a:lstStyle/>
          <a:p>
            <a:r>
              <a:rPr kumimoji="1" lang="ja-JP" altLang="en-US" sz="32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仕様書</a:t>
            </a:r>
          </a:p>
        </p:txBody>
      </p:sp>
      <p:sp>
        <p:nvSpPr>
          <p:cNvPr id="6" name="テキスト ボックス 5"/>
          <p:cNvSpPr txBox="1"/>
          <p:nvPr/>
        </p:nvSpPr>
        <p:spPr>
          <a:xfrm>
            <a:off x="7818812" y="314324"/>
            <a:ext cx="961772" cy="58477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   表紙</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56" y="314324"/>
            <a:ext cx="4602738" cy="6215058"/>
          </a:xfrm>
          <a:prstGeom prst="rect">
            <a:avLst/>
          </a:prstGeom>
          <a:ln w="12700">
            <a:solidFill>
              <a:schemeClr val="tx1"/>
            </a:solidFill>
          </a:ln>
        </p:spPr>
      </p:pic>
      <p:sp>
        <p:nvSpPr>
          <p:cNvPr id="8" name="テキスト ボックス 7"/>
          <p:cNvSpPr txBox="1"/>
          <p:nvPr/>
        </p:nvSpPr>
        <p:spPr>
          <a:xfrm>
            <a:off x="5052646" y="1946874"/>
            <a:ext cx="3727938" cy="1938992"/>
          </a:xfrm>
          <a:prstGeom prst="rect">
            <a:avLst/>
          </a:prstGeom>
          <a:noFill/>
        </p:spPr>
        <p:txBody>
          <a:bodyPr wrap="square" rtlCol="0">
            <a:spAutoFit/>
          </a:bodyPr>
          <a:lstStyle/>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平成２９年度</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二酸化炭素排出抑制対策</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事業費等補助金</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システム導入推進事業</a:t>
            </a:r>
            <a:r>
              <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Tree>
    <p:extLst>
      <p:ext uri="{BB962C8B-B14F-4D97-AF65-F5344CB8AC3E}">
        <p14:creationId xmlns:p14="http://schemas.microsoft.com/office/powerpoint/2010/main" val="323521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69D860F-8C92-49B9-A5AD-47254C066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73" y="259552"/>
            <a:ext cx="4400660" cy="6326986"/>
          </a:xfrm>
          <a:prstGeom prst="rect">
            <a:avLst/>
          </a:prstGeom>
          <a:ln>
            <a:solidFill>
              <a:schemeClr val="tx1"/>
            </a:solidFill>
          </a:ln>
        </p:spPr>
      </p:pic>
      <p:sp>
        <p:nvSpPr>
          <p:cNvPr id="6" name="四角形: 角を丸くする 5"/>
          <p:cNvSpPr/>
          <p:nvPr/>
        </p:nvSpPr>
        <p:spPr>
          <a:xfrm>
            <a:off x="4824470" y="259552"/>
            <a:ext cx="2141814" cy="11941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　</a:t>
            </a:r>
            <a:endPar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a:t>
            </a:r>
            <a:r>
              <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23" name="テキスト ボックス 22"/>
          <p:cNvSpPr txBox="1"/>
          <p:nvPr/>
        </p:nvSpPr>
        <p:spPr>
          <a:xfrm>
            <a:off x="7794014" y="345274"/>
            <a:ext cx="963124"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9</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4886354" y="2021513"/>
            <a:ext cx="2194108" cy="461665"/>
          </a:xfrm>
          <a:prstGeom prst="rect">
            <a:avLst/>
          </a:prstGeom>
          <a:noFill/>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事業の効果</a:t>
            </a:r>
          </a:p>
        </p:txBody>
      </p:sp>
      <p:sp>
        <p:nvSpPr>
          <p:cNvPr id="2" name="四角形: 角を丸くする 1"/>
          <p:cNvSpPr/>
          <p:nvPr/>
        </p:nvSpPr>
        <p:spPr>
          <a:xfrm>
            <a:off x="367301" y="546177"/>
            <a:ext cx="4353140" cy="142846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a:cxnSpLocks/>
          </p:cNvCxnSpPr>
          <p:nvPr/>
        </p:nvCxnSpPr>
        <p:spPr>
          <a:xfrm>
            <a:off x="4389941" y="1974637"/>
            <a:ext cx="411944" cy="55541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11C8FC9C-E193-4A0D-9462-721C11C2D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25" y="2530053"/>
            <a:ext cx="7936615" cy="3913812"/>
          </a:xfrm>
          <a:prstGeom prst="rect">
            <a:avLst/>
          </a:prstGeom>
          <a:ln w="25400">
            <a:solidFill>
              <a:srgbClr val="FF0000"/>
            </a:solidFill>
          </a:ln>
        </p:spPr>
      </p:pic>
    </p:spTree>
    <p:extLst>
      <p:ext uri="{BB962C8B-B14F-4D97-AF65-F5344CB8AC3E}">
        <p14:creationId xmlns:p14="http://schemas.microsoft.com/office/powerpoint/2010/main" val="3219843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p:cNvSpPr/>
          <p:nvPr/>
        </p:nvSpPr>
        <p:spPr>
          <a:xfrm>
            <a:off x="4935005" y="278791"/>
            <a:ext cx="1822983" cy="9827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　 </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a:t>
            </a: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23" name="テキスト ボックス 22"/>
          <p:cNvSpPr txBox="1"/>
          <p:nvPr/>
        </p:nvSpPr>
        <p:spPr>
          <a:xfrm>
            <a:off x="7692269" y="278791"/>
            <a:ext cx="1157281" cy="58477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９ページ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5323833" y="2274180"/>
            <a:ext cx="2979593" cy="830997"/>
          </a:xfrm>
          <a:prstGeom prst="rect">
            <a:avLst/>
          </a:prstGeom>
          <a:noFill/>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④ </a:t>
            </a:r>
            <a:r>
              <a:rPr kumimoji="1"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CO2</a:t>
            </a:r>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削減コスト・</a:t>
            </a:r>
            <a:endParaRPr kumimoji="1"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算定根拠</a:t>
            </a:r>
          </a:p>
        </p:txBody>
      </p:sp>
      <p:pic>
        <p:nvPicPr>
          <p:cNvPr id="9" name="図 8">
            <a:extLst>
              <a:ext uri="{FF2B5EF4-FFF2-40B4-BE49-F238E27FC236}">
                <a16:creationId xmlns:a16="http://schemas.microsoft.com/office/drawing/2014/main" id="{431E59F1-3232-44F3-844E-837DDC51B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26" y="278791"/>
            <a:ext cx="4400660" cy="6326986"/>
          </a:xfrm>
          <a:prstGeom prst="rect">
            <a:avLst/>
          </a:prstGeom>
          <a:ln>
            <a:solidFill>
              <a:schemeClr val="tx1"/>
            </a:solidFill>
          </a:ln>
        </p:spPr>
      </p:pic>
      <p:sp>
        <p:nvSpPr>
          <p:cNvPr id="2" name="四角形: 角を丸くする 1"/>
          <p:cNvSpPr/>
          <p:nvPr/>
        </p:nvSpPr>
        <p:spPr>
          <a:xfrm>
            <a:off x="457200" y="2502568"/>
            <a:ext cx="3356812" cy="143175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1986020-F57A-4896-858C-AF1B3947D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641" y="3177411"/>
            <a:ext cx="7566211" cy="3366143"/>
          </a:xfrm>
          <a:prstGeom prst="rect">
            <a:avLst/>
          </a:prstGeom>
          <a:ln w="25400">
            <a:solidFill>
              <a:srgbClr val="FF0000"/>
            </a:solidFill>
          </a:ln>
        </p:spPr>
      </p:pic>
      <p:cxnSp>
        <p:nvCxnSpPr>
          <p:cNvPr id="25" name="直線矢印コネクタ 24"/>
          <p:cNvCxnSpPr>
            <a:cxnSpLocks/>
          </p:cNvCxnSpPr>
          <p:nvPr/>
        </p:nvCxnSpPr>
        <p:spPr>
          <a:xfrm>
            <a:off x="3806828" y="2689679"/>
            <a:ext cx="488446" cy="487732"/>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534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5192513-1ADC-498A-AE69-E83549AAE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26" y="278791"/>
            <a:ext cx="4400660" cy="6326986"/>
          </a:xfrm>
          <a:prstGeom prst="rect">
            <a:avLst/>
          </a:prstGeom>
          <a:ln>
            <a:solidFill>
              <a:schemeClr val="tx1"/>
            </a:solidFill>
          </a:ln>
        </p:spPr>
      </p:pic>
      <p:sp>
        <p:nvSpPr>
          <p:cNvPr id="6" name="四角形: 角を丸くする 5"/>
          <p:cNvSpPr/>
          <p:nvPr/>
        </p:nvSpPr>
        <p:spPr>
          <a:xfrm>
            <a:off x="4832705" y="290951"/>
            <a:ext cx="1920387" cy="8046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 </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a:t>
            </a: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23" name="テキスト ボックス 22"/>
          <p:cNvSpPr txBox="1"/>
          <p:nvPr/>
        </p:nvSpPr>
        <p:spPr>
          <a:xfrm>
            <a:off x="7783758" y="338357"/>
            <a:ext cx="1008550" cy="58477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９ページ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2494503" y="1251275"/>
            <a:ext cx="6649497" cy="461665"/>
          </a:xfrm>
          <a:prstGeom prst="rect">
            <a:avLst/>
          </a:prstGeom>
          <a:noFill/>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⑤ 事業の実施体制・資金計画・経費の調達先</a:t>
            </a:r>
          </a:p>
        </p:txBody>
      </p:sp>
      <p:sp>
        <p:nvSpPr>
          <p:cNvPr id="2" name="四角形: 角を丸くする 1"/>
          <p:cNvSpPr/>
          <p:nvPr/>
        </p:nvSpPr>
        <p:spPr>
          <a:xfrm>
            <a:off x="267133" y="3857624"/>
            <a:ext cx="4353140" cy="2699333"/>
          </a:xfrm>
          <a:prstGeom prst="roundRect">
            <a:avLst>
              <a:gd name="adj" fmla="val 8415"/>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1651603-3D0E-4383-A060-F66304188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654" y="1782400"/>
            <a:ext cx="7905676" cy="4726286"/>
          </a:xfrm>
          <a:prstGeom prst="rect">
            <a:avLst/>
          </a:prstGeom>
          <a:ln w="25400">
            <a:solidFill>
              <a:srgbClr val="FF0000"/>
            </a:solidFill>
          </a:ln>
        </p:spPr>
      </p:pic>
      <p:cxnSp>
        <p:nvCxnSpPr>
          <p:cNvPr id="25" name="直線矢印コネクタ 24"/>
          <p:cNvCxnSpPr>
            <a:cxnSpLocks/>
          </p:cNvCxnSpPr>
          <p:nvPr/>
        </p:nvCxnSpPr>
        <p:spPr>
          <a:xfrm flipV="1">
            <a:off x="408697" y="3152274"/>
            <a:ext cx="601957" cy="70535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429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7737081" y="283062"/>
            <a:ext cx="1102119" cy="588668"/>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10</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74" y="964564"/>
            <a:ext cx="6816667" cy="5650179"/>
          </a:xfrm>
          <a:prstGeom prst="rect">
            <a:avLst/>
          </a:prstGeom>
          <a:ln w="12700">
            <a:solidFill>
              <a:schemeClr val="tx1"/>
            </a:solidFill>
          </a:ln>
        </p:spPr>
      </p:pic>
      <p:cxnSp>
        <p:nvCxnSpPr>
          <p:cNvPr id="25" name="直線矢印コネクタ 24"/>
          <p:cNvCxnSpPr>
            <a:cxnSpLocks/>
          </p:cNvCxnSpPr>
          <p:nvPr/>
        </p:nvCxnSpPr>
        <p:spPr>
          <a:xfrm>
            <a:off x="2635543" y="2259519"/>
            <a:ext cx="635195" cy="1173002"/>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四角形: 角を丸くする 1"/>
          <p:cNvSpPr/>
          <p:nvPr/>
        </p:nvSpPr>
        <p:spPr>
          <a:xfrm>
            <a:off x="364974" y="1408101"/>
            <a:ext cx="2992927" cy="798017"/>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p:cNvSpPr/>
          <p:nvPr/>
        </p:nvSpPr>
        <p:spPr>
          <a:xfrm>
            <a:off x="3994048" y="280374"/>
            <a:ext cx="3073463" cy="61104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31" name="テキスト ボックス 30"/>
          <p:cNvSpPr txBox="1"/>
          <p:nvPr/>
        </p:nvSpPr>
        <p:spPr>
          <a:xfrm>
            <a:off x="3655163" y="2920709"/>
            <a:ext cx="2883459" cy="461665"/>
          </a:xfrm>
          <a:prstGeom prst="rect">
            <a:avLst/>
          </a:prstGeom>
          <a:noFill/>
          <a:ln w="38100">
            <a:noFill/>
          </a:ln>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⑥</a:t>
            </a:r>
            <a:r>
              <a:rPr kumimoji="1"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設備の保守計画</a:t>
            </a:r>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35" y="3432521"/>
            <a:ext cx="8474226" cy="2868200"/>
          </a:xfrm>
          <a:prstGeom prst="rect">
            <a:avLst/>
          </a:prstGeom>
          <a:ln w="38100">
            <a:solidFill>
              <a:srgbClr val="FF0000"/>
            </a:solidFill>
          </a:ln>
        </p:spPr>
      </p:pic>
    </p:spTree>
    <p:extLst>
      <p:ext uri="{BB962C8B-B14F-4D97-AF65-F5344CB8AC3E}">
        <p14:creationId xmlns:p14="http://schemas.microsoft.com/office/powerpoint/2010/main" val="2988358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7728439" y="254972"/>
            <a:ext cx="1099038"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10</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98" y="941948"/>
            <a:ext cx="6816667" cy="5650179"/>
          </a:xfrm>
          <a:prstGeom prst="rect">
            <a:avLst/>
          </a:prstGeom>
          <a:ln w="12700">
            <a:solidFill>
              <a:schemeClr val="tx1"/>
            </a:solidFill>
          </a:ln>
        </p:spPr>
      </p:pic>
      <p:sp>
        <p:nvSpPr>
          <p:cNvPr id="2" name="四角形: 角を丸くする 1"/>
          <p:cNvSpPr/>
          <p:nvPr/>
        </p:nvSpPr>
        <p:spPr>
          <a:xfrm>
            <a:off x="396414" y="2101391"/>
            <a:ext cx="2641696" cy="4213684"/>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p:cNvSpPr/>
          <p:nvPr/>
        </p:nvSpPr>
        <p:spPr>
          <a:xfrm>
            <a:off x="3866968" y="281055"/>
            <a:ext cx="3437793" cy="5133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a:t>
            </a:r>
            <a:r>
              <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31" name="テキスト ボックス 30"/>
          <p:cNvSpPr txBox="1"/>
          <p:nvPr/>
        </p:nvSpPr>
        <p:spPr>
          <a:xfrm>
            <a:off x="4651497" y="941948"/>
            <a:ext cx="3460506" cy="430887"/>
          </a:xfrm>
          <a:prstGeom prst="rect">
            <a:avLst/>
          </a:prstGeom>
          <a:noFill/>
          <a:ln w="38100">
            <a:noFill/>
          </a:ln>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⑦ 事業実施スケジュール</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59" y="1523753"/>
            <a:ext cx="7818418" cy="4582786"/>
          </a:xfrm>
          <a:prstGeom prst="rect">
            <a:avLst/>
          </a:prstGeom>
          <a:ln w="38100">
            <a:solidFill>
              <a:srgbClr val="FF0000"/>
            </a:solidFill>
          </a:ln>
        </p:spPr>
      </p:pic>
      <p:cxnSp>
        <p:nvCxnSpPr>
          <p:cNvPr id="25" name="直線矢印コネクタ 24"/>
          <p:cNvCxnSpPr>
            <a:cxnSpLocks/>
          </p:cNvCxnSpPr>
          <p:nvPr/>
        </p:nvCxnSpPr>
        <p:spPr>
          <a:xfrm flipV="1">
            <a:off x="396414" y="3028951"/>
            <a:ext cx="612645" cy="25717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186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449AD10-092F-4DF3-8BD3-16160888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64" y="242847"/>
            <a:ext cx="4504636" cy="6187302"/>
          </a:xfrm>
          <a:prstGeom prst="rect">
            <a:avLst/>
          </a:prstGeom>
          <a:ln>
            <a:solidFill>
              <a:schemeClr val="tx1"/>
            </a:solidFill>
          </a:ln>
        </p:spPr>
      </p:pic>
      <p:sp>
        <p:nvSpPr>
          <p:cNvPr id="4" name="テキスト ボックス 3"/>
          <p:cNvSpPr txBox="1"/>
          <p:nvPr/>
        </p:nvSpPr>
        <p:spPr>
          <a:xfrm>
            <a:off x="7740895" y="285711"/>
            <a:ext cx="1121751"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11</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5" name="四角形: 角を丸くする 4"/>
          <p:cNvSpPr/>
          <p:nvPr/>
        </p:nvSpPr>
        <p:spPr>
          <a:xfrm>
            <a:off x="5237958" y="317469"/>
            <a:ext cx="2378393" cy="56339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a:t>
            </a:r>
            <a:endParaRPr kumimoji="1" lang="en-US" altLang="ja-JP"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（実施計画書の添付資料）</a:t>
            </a:r>
          </a:p>
        </p:txBody>
      </p:sp>
      <p:cxnSp>
        <p:nvCxnSpPr>
          <p:cNvPr id="8" name="直線矢印コネクタ 7"/>
          <p:cNvCxnSpPr>
            <a:cxnSpLocks/>
          </p:cNvCxnSpPr>
          <p:nvPr/>
        </p:nvCxnSpPr>
        <p:spPr>
          <a:xfrm>
            <a:off x="534890" y="4875516"/>
            <a:ext cx="451030" cy="453722"/>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8"/>
          <p:cNvSpPr/>
          <p:nvPr/>
        </p:nvSpPr>
        <p:spPr>
          <a:xfrm>
            <a:off x="420508" y="2726830"/>
            <a:ext cx="4573786" cy="2148686"/>
          </a:xfrm>
          <a:prstGeom prst="roundRect">
            <a:avLst>
              <a:gd name="adj" fmla="val 7352"/>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054314" y="1275935"/>
            <a:ext cx="3218149" cy="430887"/>
          </a:xfrm>
          <a:prstGeom prst="rect">
            <a:avLst/>
          </a:prstGeom>
          <a:noFill/>
          <a:ln w="38100">
            <a:noFill/>
          </a:ln>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年間削減消費電力量</a:t>
            </a:r>
          </a:p>
        </p:txBody>
      </p:sp>
      <p:pic>
        <p:nvPicPr>
          <p:cNvPr id="12" name="図 11">
            <a:extLst>
              <a:ext uri="{FF2B5EF4-FFF2-40B4-BE49-F238E27FC236}">
                <a16:creationId xmlns:a16="http://schemas.microsoft.com/office/drawing/2014/main" id="{D91CEB19-D918-4CF8-8743-F77D7B229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19" y="2593225"/>
            <a:ext cx="7876726" cy="3464627"/>
          </a:xfrm>
          <a:prstGeom prst="rect">
            <a:avLst/>
          </a:prstGeom>
          <a:ln w="25400">
            <a:solidFill>
              <a:srgbClr val="FF0000"/>
            </a:solidFill>
          </a:ln>
        </p:spPr>
      </p:pic>
    </p:spTree>
    <p:extLst>
      <p:ext uri="{BB962C8B-B14F-4D97-AF65-F5344CB8AC3E}">
        <p14:creationId xmlns:p14="http://schemas.microsoft.com/office/powerpoint/2010/main" val="295557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6508C30-7B06-47D1-8A0D-6E26A1F5E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84" y="258918"/>
            <a:ext cx="4567192" cy="6273225"/>
          </a:xfrm>
          <a:prstGeom prst="rect">
            <a:avLst/>
          </a:prstGeom>
          <a:ln>
            <a:solidFill>
              <a:schemeClr val="tx1"/>
            </a:solidFill>
          </a:ln>
        </p:spPr>
      </p:pic>
      <p:sp>
        <p:nvSpPr>
          <p:cNvPr id="4" name="テキスト ボックス 3"/>
          <p:cNvSpPr txBox="1"/>
          <p:nvPr/>
        </p:nvSpPr>
        <p:spPr>
          <a:xfrm>
            <a:off x="7720015" y="290749"/>
            <a:ext cx="1095374"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11</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cxnSp>
        <p:nvCxnSpPr>
          <p:cNvPr id="8" name="直線矢印コネクタ 7"/>
          <p:cNvCxnSpPr>
            <a:cxnSpLocks/>
          </p:cNvCxnSpPr>
          <p:nvPr/>
        </p:nvCxnSpPr>
        <p:spPr>
          <a:xfrm flipV="1">
            <a:off x="2471738" y="5137452"/>
            <a:ext cx="557212" cy="84872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8"/>
          <p:cNvSpPr/>
          <p:nvPr/>
        </p:nvSpPr>
        <p:spPr>
          <a:xfrm>
            <a:off x="411368" y="5986181"/>
            <a:ext cx="4573786" cy="51435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129212" y="1594682"/>
            <a:ext cx="3218149" cy="430887"/>
          </a:xfrm>
          <a:prstGeom prst="rect">
            <a:avLst/>
          </a:prstGeom>
          <a:noFill/>
          <a:ln w="38100">
            <a:noFill/>
          </a:ln>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年間</a:t>
            </a:r>
            <a:r>
              <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CO2</a:t>
            </a:r>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削減量</a:t>
            </a:r>
          </a:p>
        </p:txBody>
      </p:sp>
      <p:sp>
        <p:nvSpPr>
          <p:cNvPr id="5" name="四角形: 角を丸くする 4"/>
          <p:cNvSpPr/>
          <p:nvPr/>
        </p:nvSpPr>
        <p:spPr>
          <a:xfrm>
            <a:off x="4500563" y="247885"/>
            <a:ext cx="2857500" cy="8152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（実施計画書の添付資料）</a:t>
            </a:r>
          </a:p>
        </p:txBody>
      </p:sp>
      <p:pic>
        <p:nvPicPr>
          <p:cNvPr id="12" name="図 11">
            <a:extLst>
              <a:ext uri="{FF2B5EF4-FFF2-40B4-BE49-F238E27FC236}">
                <a16:creationId xmlns:a16="http://schemas.microsoft.com/office/drawing/2014/main" id="{16F3B269-84C1-4BE7-9CB7-B5B04DF6D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68" y="2110032"/>
            <a:ext cx="8358895" cy="3027420"/>
          </a:xfrm>
          <a:prstGeom prst="rect">
            <a:avLst/>
          </a:prstGeom>
          <a:ln w="25400">
            <a:solidFill>
              <a:srgbClr val="FF0000"/>
            </a:solidFill>
          </a:ln>
        </p:spPr>
      </p:pic>
    </p:spTree>
    <p:extLst>
      <p:ext uri="{BB962C8B-B14F-4D97-AF65-F5344CB8AC3E}">
        <p14:creationId xmlns:p14="http://schemas.microsoft.com/office/powerpoint/2010/main" val="2182171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A844A1-BF29-448F-B961-B492FA94A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01" y="242887"/>
            <a:ext cx="4318223" cy="6329363"/>
          </a:xfrm>
          <a:prstGeom prst="rect">
            <a:avLst/>
          </a:prstGeom>
          <a:ln>
            <a:solidFill>
              <a:schemeClr val="tx1"/>
            </a:solidFill>
          </a:ln>
        </p:spPr>
      </p:pic>
      <p:sp>
        <p:nvSpPr>
          <p:cNvPr id="4" name="テキスト ボックス 3">
            <a:extLst>
              <a:ext uri="{FF2B5EF4-FFF2-40B4-BE49-F238E27FC236}">
                <a16:creationId xmlns:a16="http://schemas.microsoft.com/office/drawing/2014/main" id="{C5F93EEC-C2B7-4FD7-9B5B-D712CC7CC67F}"/>
              </a:ext>
            </a:extLst>
          </p:cNvPr>
          <p:cNvSpPr txBox="1"/>
          <p:nvPr/>
        </p:nvSpPr>
        <p:spPr>
          <a:xfrm>
            <a:off x="7720015" y="290749"/>
            <a:ext cx="1095374"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12</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9019B103-FF77-428E-A6CD-71F2C915BB45}"/>
              </a:ext>
            </a:extLst>
          </p:cNvPr>
          <p:cNvSpPr txBox="1"/>
          <p:nvPr/>
        </p:nvSpPr>
        <p:spPr>
          <a:xfrm>
            <a:off x="4725219" y="1379238"/>
            <a:ext cx="3709851" cy="430887"/>
          </a:xfrm>
          <a:prstGeom prst="rect">
            <a:avLst/>
          </a:prstGeom>
          <a:noFill/>
          <a:ln w="38100">
            <a:noFill/>
          </a:ln>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年間消費電力量算定根拠</a:t>
            </a:r>
          </a:p>
        </p:txBody>
      </p:sp>
      <p:sp>
        <p:nvSpPr>
          <p:cNvPr id="6" name="四角形: 角を丸くする 5">
            <a:extLst>
              <a:ext uri="{FF2B5EF4-FFF2-40B4-BE49-F238E27FC236}">
                <a16:creationId xmlns:a16="http://schemas.microsoft.com/office/drawing/2014/main" id="{0108AEE8-7B18-4F60-BD71-3DECF42D77C5}"/>
              </a:ext>
            </a:extLst>
          </p:cNvPr>
          <p:cNvSpPr/>
          <p:nvPr/>
        </p:nvSpPr>
        <p:spPr>
          <a:xfrm>
            <a:off x="4725219" y="242887"/>
            <a:ext cx="2857500" cy="8152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（実施計画書の添付資料）</a:t>
            </a:r>
          </a:p>
        </p:txBody>
      </p:sp>
      <p:sp>
        <p:nvSpPr>
          <p:cNvPr id="7" name="四角形: 角を丸くする 6">
            <a:extLst>
              <a:ext uri="{FF2B5EF4-FFF2-40B4-BE49-F238E27FC236}">
                <a16:creationId xmlns:a16="http://schemas.microsoft.com/office/drawing/2014/main" id="{0DAF70CF-8DE6-414E-8E81-7ADBF6A22615}"/>
              </a:ext>
            </a:extLst>
          </p:cNvPr>
          <p:cNvSpPr/>
          <p:nvPr/>
        </p:nvSpPr>
        <p:spPr>
          <a:xfrm>
            <a:off x="2638699" y="1810125"/>
            <a:ext cx="182879" cy="43381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93FA5DC7-85EF-439D-84BE-3EFC7C7D7C45}"/>
              </a:ext>
            </a:extLst>
          </p:cNvPr>
          <p:cNvSpPr/>
          <p:nvPr/>
        </p:nvSpPr>
        <p:spPr>
          <a:xfrm>
            <a:off x="3295650" y="1810125"/>
            <a:ext cx="200025" cy="43381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3523448-26B5-482C-9AD8-D5DA0856C82D}"/>
              </a:ext>
            </a:extLst>
          </p:cNvPr>
          <p:cNvSpPr txBox="1"/>
          <p:nvPr/>
        </p:nvSpPr>
        <p:spPr>
          <a:xfrm>
            <a:off x="5190576" y="2313839"/>
            <a:ext cx="3072182" cy="2246769"/>
          </a:xfrm>
          <a:prstGeom prst="rect">
            <a:avLst/>
          </a:prstGeom>
          <a:noFill/>
        </p:spPr>
        <p:txBody>
          <a:bodyPr wrap="square" rtlCol="0">
            <a:spAutoFit/>
          </a:bodyPr>
          <a:lstStyle/>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全浄連ホームページの</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本事業特設ページにて、</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エクセルシートを公開</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しております。</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そちらに必要事項を記入</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していただければ、自動</a:t>
            </a:r>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的に数値が算出されます。</a:t>
            </a:r>
          </a:p>
        </p:txBody>
      </p:sp>
      <p:sp>
        <p:nvSpPr>
          <p:cNvPr id="2" name="四角形: 角を丸くする 1">
            <a:extLst>
              <a:ext uri="{FF2B5EF4-FFF2-40B4-BE49-F238E27FC236}">
                <a16:creationId xmlns:a16="http://schemas.microsoft.com/office/drawing/2014/main" id="{134824CD-1A87-4FFF-8513-A154DFEEF93F}"/>
              </a:ext>
            </a:extLst>
          </p:cNvPr>
          <p:cNvSpPr/>
          <p:nvPr/>
        </p:nvSpPr>
        <p:spPr>
          <a:xfrm>
            <a:off x="4962525" y="5038725"/>
            <a:ext cx="3472545" cy="110952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C00000"/>
                </a:solidFill>
              </a:rPr>
              <a:t>印刷物では、記号が逆になっておりますが、「</a:t>
            </a:r>
            <a:r>
              <a:rPr kumimoji="1" lang="en-US" altLang="ja-JP" dirty="0">
                <a:solidFill>
                  <a:srgbClr val="C00000"/>
                </a:solidFill>
              </a:rPr>
              <a:t>×110</a:t>
            </a:r>
            <a:r>
              <a:rPr kumimoji="1" lang="ja-JP" altLang="en-US" dirty="0">
                <a:solidFill>
                  <a:srgbClr val="C00000"/>
                </a:solidFill>
              </a:rPr>
              <a:t>／</a:t>
            </a:r>
            <a:r>
              <a:rPr kumimoji="1" lang="en-US" altLang="ja-JP" dirty="0">
                <a:solidFill>
                  <a:srgbClr val="C00000"/>
                </a:solidFill>
              </a:rPr>
              <a:t>100</a:t>
            </a:r>
            <a:r>
              <a:rPr kumimoji="1" lang="ja-JP" altLang="en-US" dirty="0">
                <a:solidFill>
                  <a:srgbClr val="C00000"/>
                </a:solidFill>
              </a:rPr>
              <a:t>」の順が正しいものとなります</a:t>
            </a:r>
          </a:p>
        </p:txBody>
      </p:sp>
      <p:sp>
        <p:nvSpPr>
          <p:cNvPr id="10" name="矢印: 下 9">
            <a:extLst>
              <a:ext uri="{FF2B5EF4-FFF2-40B4-BE49-F238E27FC236}">
                <a16:creationId xmlns:a16="http://schemas.microsoft.com/office/drawing/2014/main" id="{FD72C6FE-B6BA-432F-A0F4-9F675A7E839E}"/>
              </a:ext>
            </a:extLst>
          </p:cNvPr>
          <p:cNvSpPr/>
          <p:nvPr/>
        </p:nvSpPr>
        <p:spPr>
          <a:xfrm rot="7430343">
            <a:off x="4173035" y="3608017"/>
            <a:ext cx="196316" cy="183842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00D950DD-900A-405D-B52C-8A150A48606B}"/>
              </a:ext>
            </a:extLst>
          </p:cNvPr>
          <p:cNvSpPr/>
          <p:nvPr/>
        </p:nvSpPr>
        <p:spPr>
          <a:xfrm rot="7430343">
            <a:off x="3760928" y="3432670"/>
            <a:ext cx="192578" cy="2622807"/>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0268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723159" y="1471613"/>
            <a:ext cx="2262189" cy="707886"/>
          </a:xfrm>
          <a:prstGeom prst="rect">
            <a:avLst/>
          </a:prstGeom>
          <a:noFill/>
        </p:spPr>
        <p:txBody>
          <a:bodyPr wrap="square" rtlCol="0">
            <a:spAutoFit/>
          </a:bodyPr>
          <a:lstStyle/>
          <a:p>
            <a:r>
              <a:rPr kumimoji="1" lang="ja-JP" altLang="en-US" sz="40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別添資料</a:t>
            </a:r>
          </a:p>
        </p:txBody>
      </p:sp>
      <p:sp>
        <p:nvSpPr>
          <p:cNvPr id="5" name="テキスト ボックス 4"/>
          <p:cNvSpPr txBox="1"/>
          <p:nvPr/>
        </p:nvSpPr>
        <p:spPr>
          <a:xfrm>
            <a:off x="4893117" y="2383631"/>
            <a:ext cx="3922271" cy="1754326"/>
          </a:xfrm>
          <a:prstGeom prst="rect">
            <a:avLst/>
          </a:prstGeom>
          <a:noFill/>
        </p:spPr>
        <p:txBody>
          <a:bodyPr wrap="square" rtlCol="0">
            <a:spAutoFit/>
          </a:bodyPr>
          <a:lstStyle/>
          <a:p>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年間ＣＯ２削減量</a:t>
            </a:r>
            <a:endParaRPr kumimoji="1" lang="en-US" altLang="ja-JP"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en-US" altLang="ja-JP"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a:t>
            </a:r>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の</a:t>
            </a:r>
            <a:endParaRPr kumimoji="1" lang="en-US" altLang="ja-JP"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en-US" altLang="ja-JP"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a:t>
            </a:r>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算出方法</a:t>
            </a:r>
          </a:p>
        </p:txBody>
      </p:sp>
      <p:sp>
        <p:nvSpPr>
          <p:cNvPr id="6" name="テキスト ボックス 5"/>
          <p:cNvSpPr txBox="1"/>
          <p:nvPr/>
        </p:nvSpPr>
        <p:spPr>
          <a:xfrm>
            <a:off x="7805739" y="249420"/>
            <a:ext cx="1009649" cy="34392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別添資料</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59" y="306572"/>
            <a:ext cx="4251001" cy="6260914"/>
          </a:xfrm>
          <a:prstGeom prst="rect">
            <a:avLst/>
          </a:prstGeom>
          <a:ln w="12700">
            <a:solidFill>
              <a:schemeClr val="tx1"/>
            </a:solidFill>
          </a:ln>
        </p:spPr>
      </p:pic>
      <p:sp>
        <p:nvSpPr>
          <p:cNvPr id="7" name="テキスト ボックス 6"/>
          <p:cNvSpPr txBox="1"/>
          <p:nvPr/>
        </p:nvSpPr>
        <p:spPr>
          <a:xfrm>
            <a:off x="5965361" y="4342089"/>
            <a:ext cx="1777781" cy="707886"/>
          </a:xfrm>
          <a:prstGeom prst="rect">
            <a:avLst/>
          </a:prstGeom>
          <a:noFill/>
        </p:spPr>
        <p:txBody>
          <a:bodyPr wrap="square" rtlCol="0">
            <a:spAutoFit/>
          </a:bodyPr>
          <a:lstStyle/>
          <a:p>
            <a:r>
              <a:rPr kumimoji="1" lang="ja-JP" altLang="en-US" sz="40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を参照</a:t>
            </a:r>
          </a:p>
        </p:txBody>
      </p:sp>
    </p:spTree>
    <p:extLst>
      <p:ext uri="{BB962C8B-B14F-4D97-AF65-F5344CB8AC3E}">
        <p14:creationId xmlns:p14="http://schemas.microsoft.com/office/powerpoint/2010/main" val="3206995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24" y="339534"/>
            <a:ext cx="4642264" cy="6262035"/>
          </a:xfrm>
          <a:prstGeom prst="rect">
            <a:avLst/>
          </a:prstGeom>
          <a:ln w="12700">
            <a:solidFill>
              <a:schemeClr val="tx1"/>
            </a:solidFill>
          </a:ln>
        </p:spPr>
      </p:pic>
      <p:sp>
        <p:nvSpPr>
          <p:cNvPr id="4" name="テキスト ボックス 3"/>
          <p:cNvSpPr txBox="1"/>
          <p:nvPr/>
        </p:nvSpPr>
        <p:spPr>
          <a:xfrm>
            <a:off x="7643814" y="266039"/>
            <a:ext cx="1171572"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 2</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別添資料</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cxnSp>
        <p:nvCxnSpPr>
          <p:cNvPr id="8" name="直線矢印コネクタ 7"/>
          <p:cNvCxnSpPr>
            <a:cxnSpLocks/>
          </p:cNvCxnSpPr>
          <p:nvPr/>
        </p:nvCxnSpPr>
        <p:spPr>
          <a:xfrm>
            <a:off x="764472" y="3997442"/>
            <a:ext cx="764291" cy="86319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8"/>
          <p:cNvSpPr/>
          <p:nvPr/>
        </p:nvSpPr>
        <p:spPr>
          <a:xfrm>
            <a:off x="286923" y="490803"/>
            <a:ext cx="4573786" cy="3457579"/>
          </a:xfrm>
          <a:prstGeom prst="roundRect">
            <a:avLst>
              <a:gd name="adj" fmla="val 8816"/>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500" y="1200297"/>
            <a:ext cx="7181886" cy="5291113"/>
          </a:xfrm>
          <a:prstGeom prst="rect">
            <a:avLst/>
          </a:prstGeom>
          <a:ln w="38100">
            <a:solidFill>
              <a:srgbClr val="FF0000"/>
            </a:solidFill>
          </a:ln>
        </p:spPr>
      </p:pic>
      <p:sp>
        <p:nvSpPr>
          <p:cNvPr id="5" name="四角形: 角を丸くする 4"/>
          <p:cNvSpPr/>
          <p:nvPr/>
        </p:nvSpPr>
        <p:spPr>
          <a:xfrm>
            <a:off x="3125814" y="237889"/>
            <a:ext cx="4355672" cy="8522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年間ＣＯ２削減量の算出方法</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（ＣＯ２削減計算書の「別添資料」）</a:t>
            </a:r>
          </a:p>
        </p:txBody>
      </p:sp>
    </p:spTree>
    <p:extLst>
      <p:ext uri="{BB962C8B-B14F-4D97-AF65-F5344CB8AC3E}">
        <p14:creationId xmlns:p14="http://schemas.microsoft.com/office/powerpoint/2010/main" val="96034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376247" y="301614"/>
            <a:ext cx="3275102" cy="8779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事業の背景</a:t>
            </a:r>
          </a:p>
        </p:txBody>
      </p:sp>
      <p:grpSp>
        <p:nvGrpSpPr>
          <p:cNvPr id="3" name="グループ化 2"/>
          <p:cNvGrpSpPr/>
          <p:nvPr/>
        </p:nvGrpSpPr>
        <p:grpSpPr>
          <a:xfrm>
            <a:off x="376247" y="3149666"/>
            <a:ext cx="4177826" cy="2732574"/>
            <a:chOff x="-1123945" y="3077287"/>
            <a:chExt cx="5357818" cy="3443284"/>
          </a:xfrm>
        </p:grpSpPr>
        <p:sp>
          <p:nvSpPr>
            <p:cNvPr id="7" name="正方形/長方形 6"/>
            <p:cNvSpPr/>
            <p:nvPr/>
          </p:nvSpPr>
          <p:spPr>
            <a:xfrm>
              <a:off x="-1123945" y="3077287"/>
              <a:ext cx="5357818" cy="3443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45" y="4799480"/>
              <a:ext cx="1943101" cy="1540026"/>
            </a:xfrm>
            <a:prstGeom prst="rect">
              <a:avLst/>
            </a:prstGeom>
          </p:spPr>
        </p:pic>
        <p:sp>
          <p:nvSpPr>
            <p:cNvPr id="11" name="雲 10"/>
            <p:cNvSpPr/>
            <p:nvPr/>
          </p:nvSpPr>
          <p:spPr>
            <a:xfrm>
              <a:off x="464291" y="3248051"/>
              <a:ext cx="3600450" cy="2873576"/>
            </a:xfrm>
            <a:prstGeom prst="cloud">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雲 11"/>
            <p:cNvSpPr/>
            <p:nvPr/>
          </p:nvSpPr>
          <p:spPr>
            <a:xfrm>
              <a:off x="1230415" y="3865693"/>
              <a:ext cx="2279590" cy="1625795"/>
            </a:xfrm>
            <a:prstGeom prst="clou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0000"/>
                  </a:solidFill>
                </a:rPr>
                <a:t>二酸化炭素</a:t>
              </a:r>
            </a:p>
          </p:txBody>
        </p:sp>
      </p:grpSp>
      <p:grpSp>
        <p:nvGrpSpPr>
          <p:cNvPr id="5" name="グループ化 4"/>
          <p:cNvGrpSpPr/>
          <p:nvPr/>
        </p:nvGrpSpPr>
        <p:grpSpPr>
          <a:xfrm>
            <a:off x="4708092" y="3149666"/>
            <a:ext cx="4093571" cy="2732574"/>
            <a:chOff x="4869264" y="3047478"/>
            <a:chExt cx="5372935" cy="3473645"/>
          </a:xfrm>
        </p:grpSpPr>
        <p:sp>
          <p:nvSpPr>
            <p:cNvPr id="8" name="正方形/長方形 7"/>
            <p:cNvSpPr/>
            <p:nvPr/>
          </p:nvSpPr>
          <p:spPr>
            <a:xfrm>
              <a:off x="4869264" y="3077838"/>
              <a:ext cx="5357818" cy="34432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雲 12"/>
            <p:cNvSpPr/>
            <p:nvPr/>
          </p:nvSpPr>
          <p:spPr>
            <a:xfrm rot="862708">
              <a:off x="6601960" y="3047478"/>
              <a:ext cx="3640239" cy="3261117"/>
            </a:xfrm>
            <a:prstGeom prst="cloud">
              <a:avLst/>
            </a:prstGeom>
            <a:solidFill>
              <a:schemeClr val="accent4">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450" y="4163688"/>
              <a:ext cx="3141178" cy="2175266"/>
            </a:xfrm>
            <a:prstGeom prst="rect">
              <a:avLst/>
            </a:prstGeom>
          </p:spPr>
        </p:pic>
      </p:grpSp>
      <p:sp>
        <p:nvSpPr>
          <p:cNvPr id="16" name="テキスト ボックス 15"/>
          <p:cNvSpPr txBox="1"/>
          <p:nvPr/>
        </p:nvSpPr>
        <p:spPr>
          <a:xfrm>
            <a:off x="6840181" y="4441319"/>
            <a:ext cx="1857375" cy="461665"/>
          </a:xfrm>
          <a:prstGeom prst="rect">
            <a:avLst/>
          </a:prstGeom>
          <a:noFill/>
        </p:spPr>
        <p:txBody>
          <a:bodyPr wrap="square" rtlCol="0">
            <a:spAutoFit/>
          </a:bodyPr>
          <a:lstStyle/>
          <a:p>
            <a:r>
              <a:rPr kumimoji="1" lang="ja-JP" altLang="en-US" sz="2400" dirty="0">
                <a:solidFill>
                  <a:srgbClr val="FF0000"/>
                </a:solidFill>
              </a:rPr>
              <a:t>二酸化炭素</a:t>
            </a:r>
          </a:p>
        </p:txBody>
      </p:sp>
      <p:sp>
        <p:nvSpPr>
          <p:cNvPr id="24" name="テキスト ボックス 23"/>
          <p:cNvSpPr txBox="1"/>
          <p:nvPr/>
        </p:nvSpPr>
        <p:spPr>
          <a:xfrm>
            <a:off x="461520" y="1645155"/>
            <a:ext cx="4092553" cy="1200329"/>
          </a:xfrm>
          <a:prstGeom prst="rect">
            <a:avLst/>
          </a:prstGeom>
          <a:noFill/>
        </p:spPr>
        <p:txBody>
          <a:bodyPr wrap="square" rtlCol="0">
            <a:spAutoFit/>
          </a:bodyPr>
          <a:lstStyle/>
          <a:p>
            <a:r>
              <a:rPr kumimoji="1" lang="ja-JP" altLang="en-US" sz="3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家庭</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用の小型合併処理浄化槽では、高効率ブロワの普及により低炭素化が急速に進んでいる。</a:t>
            </a:r>
          </a:p>
        </p:txBody>
      </p:sp>
      <p:sp>
        <p:nvSpPr>
          <p:cNvPr id="25" name="テキスト ボックス 24"/>
          <p:cNvSpPr txBox="1"/>
          <p:nvPr/>
        </p:nvSpPr>
        <p:spPr>
          <a:xfrm>
            <a:off x="4849183" y="1587887"/>
            <a:ext cx="3792441" cy="1200329"/>
          </a:xfrm>
          <a:prstGeom prst="rect">
            <a:avLst/>
          </a:prstGeom>
          <a:noFill/>
        </p:spPr>
        <p:txBody>
          <a:bodyPr wrap="square" rtlCol="0">
            <a:spAutoFit/>
          </a:bodyPr>
          <a:lstStyle/>
          <a:p>
            <a:r>
              <a:rPr lang="ja-JP" altLang="en-US" sz="3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一方</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、集合住宅等に設置されている大型合併処理浄化槽の低炭素化は遅れている。</a:t>
            </a:r>
            <a:endPar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2" name="テキスト ボックス 1"/>
          <p:cNvSpPr txBox="1"/>
          <p:nvPr/>
        </p:nvSpPr>
        <p:spPr>
          <a:xfrm>
            <a:off x="7777916" y="273038"/>
            <a:ext cx="1035456" cy="58477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 見返し</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28534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31" y="271460"/>
            <a:ext cx="4715706" cy="6361102"/>
          </a:xfrm>
          <a:prstGeom prst="rect">
            <a:avLst/>
          </a:prstGeom>
          <a:ln w="12700">
            <a:solidFill>
              <a:schemeClr val="tx1"/>
            </a:solidFill>
          </a:ln>
        </p:spPr>
      </p:pic>
      <p:sp>
        <p:nvSpPr>
          <p:cNvPr id="4" name="テキスト ボックス 3"/>
          <p:cNvSpPr txBox="1"/>
          <p:nvPr/>
        </p:nvSpPr>
        <p:spPr>
          <a:xfrm>
            <a:off x="7758113" y="271460"/>
            <a:ext cx="1152525"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 2</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別添資料</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5" name="四角形: 角を丸くする 4"/>
          <p:cNvSpPr/>
          <p:nvPr/>
        </p:nvSpPr>
        <p:spPr>
          <a:xfrm>
            <a:off x="3422754" y="225950"/>
            <a:ext cx="4255660" cy="8522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年間ＣＯ２削減量の算出方法</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（ＣＯ２削減計算書の「別添資料」）</a:t>
            </a:r>
          </a:p>
        </p:txBody>
      </p:sp>
      <p:cxnSp>
        <p:nvCxnSpPr>
          <p:cNvPr id="8" name="直線矢印コネクタ 7"/>
          <p:cNvCxnSpPr>
            <a:cxnSpLocks/>
          </p:cNvCxnSpPr>
          <p:nvPr/>
        </p:nvCxnSpPr>
        <p:spPr>
          <a:xfrm flipV="1">
            <a:off x="4850917" y="6175106"/>
            <a:ext cx="1175129" cy="33199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8"/>
          <p:cNvSpPr/>
          <p:nvPr/>
        </p:nvSpPr>
        <p:spPr>
          <a:xfrm>
            <a:off x="277131" y="3845373"/>
            <a:ext cx="4573786" cy="2739121"/>
          </a:xfrm>
          <a:prstGeom prst="roundRect">
            <a:avLst>
              <a:gd name="adj" fmla="val 6407"/>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95" y="1220352"/>
            <a:ext cx="8185269" cy="4865455"/>
          </a:xfrm>
          <a:prstGeom prst="rect">
            <a:avLst/>
          </a:prstGeom>
          <a:ln w="38100">
            <a:solidFill>
              <a:srgbClr val="FF0000"/>
            </a:solidFill>
          </a:ln>
        </p:spPr>
      </p:pic>
    </p:spTree>
    <p:extLst>
      <p:ext uri="{BB962C8B-B14F-4D97-AF65-F5344CB8AC3E}">
        <p14:creationId xmlns:p14="http://schemas.microsoft.com/office/powerpoint/2010/main" val="289412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01" y="328612"/>
            <a:ext cx="4696681" cy="6261108"/>
          </a:xfrm>
          <a:prstGeom prst="rect">
            <a:avLst/>
          </a:prstGeom>
          <a:ln w="12700">
            <a:solidFill>
              <a:schemeClr val="tx1"/>
            </a:solidFill>
          </a:ln>
        </p:spPr>
      </p:pic>
      <p:sp>
        <p:nvSpPr>
          <p:cNvPr id="4" name="テキスト ボックス 3"/>
          <p:cNvSpPr txBox="1"/>
          <p:nvPr/>
        </p:nvSpPr>
        <p:spPr>
          <a:xfrm>
            <a:off x="7713518" y="242107"/>
            <a:ext cx="1205927"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 3</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別添資料</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250567" y="240975"/>
            <a:ext cx="4708199" cy="4139704"/>
          </a:xfrm>
          <a:prstGeom prst="roundRect">
            <a:avLst>
              <a:gd name="adj" fmla="val 9787"/>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a:cxnSpLocks/>
          </p:cNvCxnSpPr>
          <p:nvPr/>
        </p:nvCxnSpPr>
        <p:spPr>
          <a:xfrm>
            <a:off x="1246003" y="4358774"/>
            <a:ext cx="1182404" cy="75095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四角形: 角を丸くする 4"/>
          <p:cNvSpPr/>
          <p:nvPr/>
        </p:nvSpPr>
        <p:spPr>
          <a:xfrm>
            <a:off x="4011459" y="240975"/>
            <a:ext cx="3488896" cy="5429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年間ＣＯ２削減量の算出方法</a:t>
            </a:r>
            <a:endParaRPr kumimoji="1" lang="en-US" altLang="ja-JP"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1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（ＣＯ２削減計算書の「別添資料」）</a:t>
            </a: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407" y="895723"/>
            <a:ext cx="6426559" cy="5693998"/>
          </a:xfrm>
          <a:prstGeom prst="rect">
            <a:avLst/>
          </a:prstGeom>
          <a:ln w="38100">
            <a:solidFill>
              <a:srgbClr val="FF0000"/>
            </a:solidFill>
          </a:ln>
        </p:spPr>
      </p:pic>
    </p:spTree>
    <p:extLst>
      <p:ext uri="{BB962C8B-B14F-4D97-AF65-F5344CB8AC3E}">
        <p14:creationId xmlns:p14="http://schemas.microsoft.com/office/powerpoint/2010/main" val="2180332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98" y="248300"/>
            <a:ext cx="4746897" cy="6328051"/>
          </a:xfrm>
          <a:prstGeom prst="rect">
            <a:avLst/>
          </a:prstGeom>
          <a:ln w="12700">
            <a:solidFill>
              <a:schemeClr val="tx1"/>
            </a:solidFill>
          </a:ln>
        </p:spPr>
      </p:pic>
      <p:sp>
        <p:nvSpPr>
          <p:cNvPr id="4" name="テキスト ボックス 3"/>
          <p:cNvSpPr txBox="1"/>
          <p:nvPr/>
        </p:nvSpPr>
        <p:spPr>
          <a:xfrm>
            <a:off x="7613438" y="248300"/>
            <a:ext cx="1148315"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 3</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別添資料</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289798" y="4499955"/>
            <a:ext cx="4708199" cy="1401604"/>
          </a:xfrm>
          <a:prstGeom prst="roundRect">
            <a:avLst>
              <a:gd name="adj" fmla="val 8187"/>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a:cxnSpLocks/>
          </p:cNvCxnSpPr>
          <p:nvPr/>
        </p:nvCxnSpPr>
        <p:spPr>
          <a:xfrm flipV="1">
            <a:off x="5036695" y="4139061"/>
            <a:ext cx="774397" cy="93293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四角形: 角を丸くする 4"/>
          <p:cNvSpPr/>
          <p:nvPr/>
        </p:nvSpPr>
        <p:spPr>
          <a:xfrm>
            <a:off x="3113812" y="264840"/>
            <a:ext cx="4253856" cy="788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年間ＣＯ２削減量の算出方法</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（ＣＯ２削減計算書の「別添資料」）</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74" y="1708265"/>
            <a:ext cx="8523485" cy="2430796"/>
          </a:xfrm>
          <a:prstGeom prst="rect">
            <a:avLst/>
          </a:prstGeom>
          <a:ln w="38100">
            <a:solidFill>
              <a:srgbClr val="FF0000"/>
            </a:solidFill>
          </a:ln>
        </p:spPr>
      </p:pic>
    </p:spTree>
    <p:extLst>
      <p:ext uri="{BB962C8B-B14F-4D97-AF65-F5344CB8AC3E}">
        <p14:creationId xmlns:p14="http://schemas.microsoft.com/office/powerpoint/2010/main" val="2692961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76" y="248300"/>
            <a:ext cx="4746897" cy="6328051"/>
          </a:xfrm>
          <a:prstGeom prst="rect">
            <a:avLst/>
          </a:prstGeom>
          <a:ln w="12700">
            <a:solidFill>
              <a:schemeClr val="tx1"/>
            </a:solidFill>
          </a:ln>
        </p:spPr>
      </p:pic>
      <p:sp>
        <p:nvSpPr>
          <p:cNvPr id="4" name="テキスト ボックス 3"/>
          <p:cNvSpPr txBox="1"/>
          <p:nvPr/>
        </p:nvSpPr>
        <p:spPr>
          <a:xfrm>
            <a:off x="7613438" y="248300"/>
            <a:ext cx="1148315"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 3</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別添資料</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289798" y="5915024"/>
            <a:ext cx="4708199" cy="677867"/>
          </a:xfrm>
          <a:prstGeom prst="roundRect">
            <a:avLst>
              <a:gd name="adj" fmla="val 8187"/>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a:cxnSpLocks/>
          </p:cNvCxnSpPr>
          <p:nvPr/>
        </p:nvCxnSpPr>
        <p:spPr>
          <a:xfrm flipV="1">
            <a:off x="4133005" y="4026675"/>
            <a:ext cx="1202778" cy="187180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四角形: 角を丸くする 4"/>
          <p:cNvSpPr/>
          <p:nvPr/>
        </p:nvSpPr>
        <p:spPr>
          <a:xfrm>
            <a:off x="3113812" y="264840"/>
            <a:ext cx="4253856" cy="788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年間ＣＯ２削減量の算出方法</a:t>
            </a:r>
            <a:endPar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16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（ＣＯ２削減計算書の「別添資料」）</a:t>
            </a:r>
          </a:p>
        </p:txBody>
      </p:sp>
      <p:pic>
        <p:nvPicPr>
          <p:cNvPr id="6" name="図 5">
            <a:extLst>
              <a:ext uri="{FF2B5EF4-FFF2-40B4-BE49-F238E27FC236}">
                <a16:creationId xmlns:a16="http://schemas.microsoft.com/office/drawing/2014/main" id="{8F2308AB-497F-460A-903A-C426CA617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74" y="2752859"/>
            <a:ext cx="8471955" cy="1261780"/>
          </a:xfrm>
          <a:prstGeom prst="rect">
            <a:avLst/>
          </a:prstGeom>
          <a:ln w="25400">
            <a:solidFill>
              <a:srgbClr val="FF0000"/>
            </a:solidFill>
          </a:ln>
        </p:spPr>
      </p:pic>
    </p:spTree>
    <p:extLst>
      <p:ext uri="{BB962C8B-B14F-4D97-AF65-F5344CB8AC3E}">
        <p14:creationId xmlns:p14="http://schemas.microsoft.com/office/powerpoint/2010/main" val="3437965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202217" y="1953942"/>
            <a:ext cx="3541732" cy="1938992"/>
          </a:xfrm>
          <a:prstGeom prst="rect">
            <a:avLst/>
          </a:prstGeom>
          <a:noFill/>
        </p:spPr>
        <p:txBody>
          <a:bodyPr wrap="square" rtlCol="0">
            <a:spAutoFit/>
          </a:bodyPr>
          <a:lstStyle/>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平成２９年度</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二酸化炭素排出抑制対策</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事業費等補助金</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a:t>
            </a:r>
            <a:endPar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システム導入推進事業</a:t>
            </a:r>
            <a:r>
              <a:rPr kumimoji="1" lang="en-US" altLang="ja-JP"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テキスト ボックス 4"/>
          <p:cNvSpPr txBox="1"/>
          <p:nvPr/>
        </p:nvSpPr>
        <p:spPr>
          <a:xfrm>
            <a:off x="5202217" y="4159537"/>
            <a:ext cx="2077317" cy="646331"/>
          </a:xfrm>
          <a:prstGeom prst="rect">
            <a:avLst/>
          </a:prstGeom>
          <a:noFill/>
        </p:spPr>
        <p:txBody>
          <a:bodyPr wrap="square" rtlCol="0">
            <a:spAutoFit/>
          </a:bodyPr>
          <a:lstStyle/>
          <a:p>
            <a:r>
              <a:rPr kumimoji="1" lang="ja-JP" altLang="en-US" sz="36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仕様書</a:t>
            </a:r>
            <a:endPar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6" name="テキスト ボックス 5"/>
          <p:cNvSpPr txBox="1"/>
          <p:nvPr/>
        </p:nvSpPr>
        <p:spPr>
          <a:xfrm>
            <a:off x="8043255" y="243161"/>
            <a:ext cx="814996" cy="342902"/>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仕様書</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63" y="246078"/>
            <a:ext cx="4706388" cy="6355016"/>
          </a:xfrm>
          <a:prstGeom prst="rect">
            <a:avLst/>
          </a:prstGeom>
          <a:ln w="12700">
            <a:solidFill>
              <a:schemeClr val="tx1"/>
            </a:solidFill>
          </a:ln>
        </p:spPr>
      </p:pic>
      <p:sp>
        <p:nvSpPr>
          <p:cNvPr id="2" name="正方形/長方形 1"/>
          <p:cNvSpPr/>
          <p:nvPr/>
        </p:nvSpPr>
        <p:spPr>
          <a:xfrm>
            <a:off x="6843809" y="4233126"/>
            <a:ext cx="1649806" cy="584775"/>
          </a:xfrm>
          <a:prstGeom prst="rect">
            <a:avLst/>
          </a:prstGeom>
        </p:spPr>
        <p:txBody>
          <a:bodyPr wrap="square">
            <a:spAutoFit/>
          </a:bodyPr>
          <a:lstStyle/>
          <a:p>
            <a:r>
              <a:rPr kumimoji="1" lang="ja-JP" altLang="en-US"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に戻る</a:t>
            </a:r>
            <a:endParaRPr lang="ja-JP" altLang="en-US" sz="3200" dirty="0"/>
          </a:p>
        </p:txBody>
      </p:sp>
    </p:spTree>
    <p:extLst>
      <p:ext uri="{BB962C8B-B14F-4D97-AF65-F5344CB8AC3E}">
        <p14:creationId xmlns:p14="http://schemas.microsoft.com/office/powerpoint/2010/main" val="1302735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A3D8753-799B-4325-85D2-6508B3BD4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877" y="1954744"/>
            <a:ext cx="8347909" cy="2475104"/>
          </a:xfrm>
          <a:prstGeom prst="rect">
            <a:avLst/>
          </a:prstGeom>
          <a:ln w="25400">
            <a:solidFill>
              <a:srgbClr val="FF0000"/>
            </a:solidFill>
          </a:ln>
        </p:spPr>
      </p:pic>
      <p:sp>
        <p:nvSpPr>
          <p:cNvPr id="4" name="テキスト ボックス 3"/>
          <p:cNvSpPr txBox="1"/>
          <p:nvPr/>
        </p:nvSpPr>
        <p:spPr>
          <a:xfrm>
            <a:off x="7762877" y="272478"/>
            <a:ext cx="1095374"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13</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3537132" y="1350825"/>
            <a:ext cx="2186560" cy="461665"/>
          </a:xfrm>
          <a:prstGeom prst="rect">
            <a:avLst/>
          </a:prstGeom>
          <a:noFill/>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所要経費</a:t>
            </a:r>
          </a:p>
        </p:txBody>
      </p:sp>
      <p:sp>
        <p:nvSpPr>
          <p:cNvPr id="12" name="四角形: 角を丸くする 11"/>
          <p:cNvSpPr/>
          <p:nvPr/>
        </p:nvSpPr>
        <p:spPr>
          <a:xfrm>
            <a:off x="3537132" y="224114"/>
            <a:ext cx="4045750" cy="94297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省エネ型大型浄化槽システム導入推進事業に要する</a:t>
            </a:r>
            <a:endParaRPr kumimoji="1" lang="en-US" altLang="ja-JP" sz="1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経費内訳（別紙２）</a:t>
            </a:r>
            <a:endParaRPr kumimoji="1" lang="ja-JP" altLang="en-US"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四角形: 角を丸くする 4">
            <a:extLst>
              <a:ext uri="{FF2B5EF4-FFF2-40B4-BE49-F238E27FC236}">
                <a16:creationId xmlns:a16="http://schemas.microsoft.com/office/drawing/2014/main" id="{B787C92A-AAD9-429F-90C7-CDF5AF461ABB}"/>
              </a:ext>
            </a:extLst>
          </p:cNvPr>
          <p:cNvSpPr/>
          <p:nvPr/>
        </p:nvSpPr>
        <p:spPr>
          <a:xfrm>
            <a:off x="5025722" y="4964818"/>
            <a:ext cx="3773640" cy="1195773"/>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C00000"/>
                </a:solidFill>
              </a:rPr>
              <a:t>印刷物では「</a:t>
            </a:r>
            <a:r>
              <a:rPr kumimoji="1" lang="en-US" altLang="ja-JP" dirty="0">
                <a:solidFill>
                  <a:srgbClr val="C00000"/>
                </a:solidFill>
              </a:rPr>
              <a:t>1,800,000</a:t>
            </a:r>
            <a:r>
              <a:rPr kumimoji="1" lang="ja-JP" altLang="en-US" dirty="0">
                <a:solidFill>
                  <a:srgbClr val="C00000"/>
                </a:solidFill>
              </a:rPr>
              <a:t>」となっておりますが、正しくは「</a:t>
            </a:r>
            <a:r>
              <a:rPr kumimoji="1" lang="en-US" altLang="ja-JP" dirty="0">
                <a:solidFill>
                  <a:srgbClr val="C00000"/>
                </a:solidFill>
              </a:rPr>
              <a:t>900,000</a:t>
            </a:r>
            <a:r>
              <a:rPr kumimoji="1" lang="ja-JP" altLang="en-US" dirty="0">
                <a:solidFill>
                  <a:srgbClr val="C00000"/>
                </a:solidFill>
              </a:rPr>
              <a:t>」となります。</a:t>
            </a:r>
          </a:p>
        </p:txBody>
      </p:sp>
      <p:sp>
        <p:nvSpPr>
          <p:cNvPr id="8" name="四角形: 角を丸くする 7">
            <a:extLst>
              <a:ext uri="{FF2B5EF4-FFF2-40B4-BE49-F238E27FC236}">
                <a16:creationId xmlns:a16="http://schemas.microsoft.com/office/drawing/2014/main" id="{D53035C1-F85D-4A6B-95B1-3E3B5592F475}"/>
              </a:ext>
            </a:extLst>
          </p:cNvPr>
          <p:cNvSpPr/>
          <p:nvPr/>
        </p:nvSpPr>
        <p:spPr>
          <a:xfrm>
            <a:off x="641619" y="564865"/>
            <a:ext cx="2342720" cy="750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70C0"/>
                </a:solidFill>
              </a:rPr>
              <a:t>金額は全て</a:t>
            </a:r>
            <a:r>
              <a:rPr kumimoji="1" lang="en-US" altLang="ja-JP" b="1" dirty="0">
                <a:solidFill>
                  <a:srgbClr val="0070C0"/>
                </a:solidFill>
              </a:rPr>
              <a:t>  </a:t>
            </a:r>
            <a:r>
              <a:rPr kumimoji="1" lang="ja-JP" altLang="en-US" b="1" u="sng" dirty="0">
                <a:solidFill>
                  <a:srgbClr val="0070C0"/>
                </a:solidFill>
              </a:rPr>
              <a:t>税抜</a:t>
            </a:r>
            <a:r>
              <a:rPr kumimoji="1" lang="en-US" altLang="ja-JP" b="1" dirty="0">
                <a:solidFill>
                  <a:srgbClr val="0070C0"/>
                </a:solidFill>
              </a:rPr>
              <a:t> </a:t>
            </a:r>
            <a:r>
              <a:rPr kumimoji="1" lang="ja-JP" altLang="en-US" b="1" dirty="0">
                <a:solidFill>
                  <a:srgbClr val="0070C0"/>
                </a:solidFill>
              </a:rPr>
              <a:t>で記入をお願いします</a:t>
            </a:r>
          </a:p>
        </p:txBody>
      </p:sp>
      <p:sp>
        <p:nvSpPr>
          <p:cNvPr id="10" name="四角形: 角を丸くする 9">
            <a:extLst>
              <a:ext uri="{FF2B5EF4-FFF2-40B4-BE49-F238E27FC236}">
                <a16:creationId xmlns:a16="http://schemas.microsoft.com/office/drawing/2014/main" id="{469F93D5-DD44-42E0-B430-19AADF6C67E7}"/>
              </a:ext>
            </a:extLst>
          </p:cNvPr>
          <p:cNvSpPr/>
          <p:nvPr/>
        </p:nvSpPr>
        <p:spPr>
          <a:xfrm>
            <a:off x="285751" y="4887399"/>
            <a:ext cx="4444674" cy="143853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2060"/>
                </a:solidFill>
              </a:rPr>
              <a:t>(5)</a:t>
            </a:r>
            <a:r>
              <a:rPr kumimoji="1" lang="ja-JP" altLang="en-US" dirty="0">
                <a:solidFill>
                  <a:srgbClr val="002060"/>
                </a:solidFill>
              </a:rPr>
              <a:t>は申請書を受け付けた全浄連が記入する欄ですので、空欄で結構です。</a:t>
            </a:r>
            <a:r>
              <a:rPr kumimoji="1" lang="en-US" altLang="ja-JP" dirty="0">
                <a:solidFill>
                  <a:srgbClr val="002060"/>
                </a:solidFill>
              </a:rPr>
              <a:t>(6)</a:t>
            </a:r>
            <a:r>
              <a:rPr kumimoji="1" lang="ja-JP" altLang="en-US" dirty="0">
                <a:solidFill>
                  <a:srgbClr val="002060"/>
                </a:solidFill>
              </a:rPr>
              <a:t>～</a:t>
            </a:r>
            <a:r>
              <a:rPr kumimoji="1" lang="en-US" altLang="ja-JP" dirty="0">
                <a:solidFill>
                  <a:srgbClr val="002060"/>
                </a:solidFill>
              </a:rPr>
              <a:t>(8)</a:t>
            </a:r>
            <a:r>
              <a:rPr kumimoji="1" lang="ja-JP" altLang="en-US" dirty="0">
                <a:solidFill>
                  <a:srgbClr val="002060"/>
                </a:solidFill>
              </a:rPr>
              <a:t>は「申請額」として、</a:t>
            </a:r>
            <a:r>
              <a:rPr kumimoji="1" lang="en-US" altLang="ja-JP" dirty="0">
                <a:solidFill>
                  <a:srgbClr val="002060"/>
                </a:solidFill>
              </a:rPr>
              <a:t>(4)</a:t>
            </a:r>
            <a:r>
              <a:rPr kumimoji="1" lang="ja-JP" altLang="en-US" dirty="0">
                <a:solidFill>
                  <a:srgbClr val="002060"/>
                </a:solidFill>
              </a:rPr>
              <a:t>の額を記入してくださっても問題ありません。</a:t>
            </a:r>
          </a:p>
        </p:txBody>
      </p:sp>
      <p:sp>
        <p:nvSpPr>
          <p:cNvPr id="14" name="四角形: 角を丸くする 13">
            <a:extLst>
              <a:ext uri="{FF2B5EF4-FFF2-40B4-BE49-F238E27FC236}">
                <a16:creationId xmlns:a16="http://schemas.microsoft.com/office/drawing/2014/main" id="{7B985164-7D66-470D-BB4D-7FB4B15D85D7}"/>
              </a:ext>
            </a:extLst>
          </p:cNvPr>
          <p:cNvSpPr/>
          <p:nvPr/>
        </p:nvSpPr>
        <p:spPr>
          <a:xfrm>
            <a:off x="3753703" y="4032258"/>
            <a:ext cx="4845203" cy="514350"/>
          </a:xfrm>
          <a:prstGeom prst="roundRect">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46BAB3B9-99C3-45E4-95D8-050ED52BD082}"/>
              </a:ext>
            </a:extLst>
          </p:cNvPr>
          <p:cNvSpPr/>
          <p:nvPr/>
        </p:nvSpPr>
        <p:spPr>
          <a:xfrm rot="19336873">
            <a:off x="7081315" y="4613336"/>
            <a:ext cx="604376" cy="25126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31A66EE4-4758-4F6B-8F6A-5C748943C65C}"/>
              </a:ext>
            </a:extLst>
          </p:cNvPr>
          <p:cNvSpPr/>
          <p:nvPr/>
        </p:nvSpPr>
        <p:spPr>
          <a:xfrm>
            <a:off x="7499752" y="4057126"/>
            <a:ext cx="1075343" cy="51435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4DA11B34-92D0-4C2A-B939-E7770E69413B}"/>
              </a:ext>
            </a:extLst>
          </p:cNvPr>
          <p:cNvSpPr/>
          <p:nvPr/>
        </p:nvSpPr>
        <p:spPr>
          <a:xfrm rot="14238708">
            <a:off x="3220014" y="4225169"/>
            <a:ext cx="297513" cy="823865"/>
          </a:xfrm>
          <a:prstGeom prst="down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214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26ECB34-DFE2-4B91-98D8-23361749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16" y="272478"/>
            <a:ext cx="4489058" cy="6272701"/>
          </a:xfrm>
          <a:prstGeom prst="rect">
            <a:avLst/>
          </a:prstGeom>
          <a:ln>
            <a:solidFill>
              <a:schemeClr val="tx1"/>
            </a:solidFill>
          </a:ln>
        </p:spPr>
      </p:pic>
      <p:sp>
        <p:nvSpPr>
          <p:cNvPr id="9" name="四角形: 角を丸くする 8"/>
          <p:cNvSpPr/>
          <p:nvPr/>
        </p:nvSpPr>
        <p:spPr>
          <a:xfrm>
            <a:off x="348753" y="2161342"/>
            <a:ext cx="4401981" cy="2968493"/>
          </a:xfrm>
          <a:prstGeom prst="roundRect">
            <a:avLst>
              <a:gd name="adj" fmla="val 8966"/>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a:cxnSpLocks/>
          </p:cNvCxnSpPr>
          <p:nvPr/>
        </p:nvCxnSpPr>
        <p:spPr>
          <a:xfrm>
            <a:off x="575465" y="5143501"/>
            <a:ext cx="724698" cy="31887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4822074" y="1274861"/>
            <a:ext cx="4329114" cy="430887"/>
          </a:xfrm>
          <a:prstGeom prst="rect">
            <a:avLst/>
          </a:prstGeom>
          <a:noFill/>
        </p:spPr>
        <p:txBody>
          <a:bodyPr vert="horz"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②補助対象経費支出予定額内訳</a:t>
            </a:r>
            <a:endParaRPr kumimoji="1" lang="ja-JP" altLang="en-US" sz="2200" dirty="0"/>
          </a:p>
        </p:txBody>
      </p:sp>
      <p:sp>
        <p:nvSpPr>
          <p:cNvPr id="14" name="テキスト ボックス 13"/>
          <p:cNvSpPr txBox="1"/>
          <p:nvPr/>
        </p:nvSpPr>
        <p:spPr>
          <a:xfrm>
            <a:off x="7709404" y="285283"/>
            <a:ext cx="1109661"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13</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12" name="四角形: 角を丸くする 11"/>
          <p:cNvSpPr/>
          <p:nvPr/>
        </p:nvSpPr>
        <p:spPr>
          <a:xfrm>
            <a:off x="3140026" y="244616"/>
            <a:ext cx="3874300" cy="7871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省エネ型大型浄化槽システム導入推進事業に要する</a:t>
            </a:r>
            <a:endParaRPr kumimoji="1" lang="en-US" altLang="ja-JP" sz="1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経費内訳（別紙２）</a:t>
            </a:r>
            <a:endParaRPr kumimoji="1" lang="ja-JP" altLang="en-US"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pic>
        <p:nvPicPr>
          <p:cNvPr id="8" name="図 7">
            <a:extLst>
              <a:ext uri="{FF2B5EF4-FFF2-40B4-BE49-F238E27FC236}">
                <a16:creationId xmlns:a16="http://schemas.microsoft.com/office/drawing/2014/main" id="{DE85B15A-4E60-4257-B0EF-BEDEF99FA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107" y="1787114"/>
            <a:ext cx="7412832" cy="4785927"/>
          </a:xfrm>
          <a:prstGeom prst="rect">
            <a:avLst/>
          </a:prstGeom>
          <a:ln w="25400">
            <a:solidFill>
              <a:srgbClr val="FF0000"/>
            </a:solidFill>
          </a:ln>
        </p:spPr>
      </p:pic>
      <p:sp>
        <p:nvSpPr>
          <p:cNvPr id="10" name="四角形: 角を丸くする 9">
            <a:extLst>
              <a:ext uri="{FF2B5EF4-FFF2-40B4-BE49-F238E27FC236}">
                <a16:creationId xmlns:a16="http://schemas.microsoft.com/office/drawing/2014/main" id="{BDA8D6A7-829A-4402-843F-1F13041805B2}"/>
              </a:ext>
            </a:extLst>
          </p:cNvPr>
          <p:cNvSpPr/>
          <p:nvPr/>
        </p:nvSpPr>
        <p:spPr>
          <a:xfrm>
            <a:off x="6045783" y="5237970"/>
            <a:ext cx="2342720" cy="750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70C0"/>
                </a:solidFill>
              </a:rPr>
              <a:t>金額は全て</a:t>
            </a:r>
            <a:r>
              <a:rPr kumimoji="1" lang="en-US" altLang="ja-JP" b="1" dirty="0">
                <a:solidFill>
                  <a:srgbClr val="0070C0"/>
                </a:solidFill>
              </a:rPr>
              <a:t>  </a:t>
            </a:r>
            <a:r>
              <a:rPr kumimoji="1" lang="ja-JP" altLang="en-US" b="1" u="sng" dirty="0">
                <a:solidFill>
                  <a:srgbClr val="0070C0"/>
                </a:solidFill>
              </a:rPr>
              <a:t>税抜</a:t>
            </a:r>
            <a:r>
              <a:rPr kumimoji="1" lang="en-US" altLang="ja-JP" b="1" dirty="0">
                <a:solidFill>
                  <a:srgbClr val="0070C0"/>
                </a:solidFill>
              </a:rPr>
              <a:t> </a:t>
            </a:r>
            <a:r>
              <a:rPr kumimoji="1" lang="ja-JP" altLang="en-US" b="1" dirty="0">
                <a:solidFill>
                  <a:srgbClr val="0070C0"/>
                </a:solidFill>
              </a:rPr>
              <a:t>で記入をお願いします</a:t>
            </a:r>
          </a:p>
        </p:txBody>
      </p:sp>
    </p:spTree>
    <p:extLst>
      <p:ext uri="{BB962C8B-B14F-4D97-AF65-F5344CB8AC3E}">
        <p14:creationId xmlns:p14="http://schemas.microsoft.com/office/powerpoint/2010/main" val="1891325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E8B1EA8-BC25-4A16-9E7B-0FD2C9F8D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16" y="272478"/>
            <a:ext cx="4489058" cy="6272701"/>
          </a:xfrm>
          <a:prstGeom prst="rect">
            <a:avLst/>
          </a:prstGeom>
          <a:ln>
            <a:solidFill>
              <a:schemeClr val="tx1"/>
            </a:solidFill>
          </a:ln>
        </p:spPr>
      </p:pic>
      <p:sp>
        <p:nvSpPr>
          <p:cNvPr id="9" name="四角形: 角を丸くする 8"/>
          <p:cNvSpPr/>
          <p:nvPr/>
        </p:nvSpPr>
        <p:spPr>
          <a:xfrm>
            <a:off x="319644" y="5085626"/>
            <a:ext cx="4460207" cy="151519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a:cxnSpLocks/>
          </p:cNvCxnSpPr>
          <p:nvPr/>
        </p:nvCxnSpPr>
        <p:spPr>
          <a:xfrm flipV="1">
            <a:off x="4832498" y="4731056"/>
            <a:ext cx="896790" cy="93256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832498" y="1561507"/>
            <a:ext cx="4078317" cy="430887"/>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購入予定の主な財産の内訳</a:t>
            </a:r>
          </a:p>
        </p:txBody>
      </p:sp>
      <p:sp>
        <p:nvSpPr>
          <p:cNvPr id="17" name="テキスト ボックス 16"/>
          <p:cNvSpPr txBox="1"/>
          <p:nvPr/>
        </p:nvSpPr>
        <p:spPr>
          <a:xfrm>
            <a:off x="7724308" y="257292"/>
            <a:ext cx="1135695"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13</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12" name="四角形: 角を丸くする 11"/>
          <p:cNvSpPr/>
          <p:nvPr/>
        </p:nvSpPr>
        <p:spPr>
          <a:xfrm>
            <a:off x="3591310" y="253661"/>
            <a:ext cx="3931450" cy="94297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省エネ型大型浄化槽システム導入推進事業に要する</a:t>
            </a:r>
            <a:endParaRPr kumimoji="1" lang="en-US" altLang="ja-JP" sz="1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   経費内訳（別紙２</a:t>
            </a:r>
            <a:r>
              <a:rPr kumimoji="1" lang="ja-JP" altLang="en-US" sz="28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pic>
        <p:nvPicPr>
          <p:cNvPr id="4" name="図 3">
            <a:extLst>
              <a:ext uri="{FF2B5EF4-FFF2-40B4-BE49-F238E27FC236}">
                <a16:creationId xmlns:a16="http://schemas.microsoft.com/office/drawing/2014/main" id="{076AD74D-8A57-42C4-950D-6017704AF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16" y="2146358"/>
            <a:ext cx="8577799" cy="2575290"/>
          </a:xfrm>
          <a:prstGeom prst="rect">
            <a:avLst/>
          </a:prstGeom>
          <a:ln w="25400">
            <a:solidFill>
              <a:srgbClr val="FF0000"/>
            </a:solidFill>
          </a:ln>
        </p:spPr>
      </p:pic>
      <p:sp>
        <p:nvSpPr>
          <p:cNvPr id="11" name="四角形: 角を丸くする 10">
            <a:extLst>
              <a:ext uri="{FF2B5EF4-FFF2-40B4-BE49-F238E27FC236}">
                <a16:creationId xmlns:a16="http://schemas.microsoft.com/office/drawing/2014/main" id="{4A27190B-90BF-4405-ADF5-DDD78E264949}"/>
              </a:ext>
            </a:extLst>
          </p:cNvPr>
          <p:cNvSpPr/>
          <p:nvPr/>
        </p:nvSpPr>
        <p:spPr>
          <a:xfrm>
            <a:off x="6231521" y="5467775"/>
            <a:ext cx="2342720" cy="7509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70C0"/>
                </a:solidFill>
              </a:rPr>
              <a:t>金額は全て</a:t>
            </a:r>
            <a:r>
              <a:rPr kumimoji="1" lang="en-US" altLang="ja-JP" b="1" dirty="0">
                <a:solidFill>
                  <a:srgbClr val="0070C0"/>
                </a:solidFill>
              </a:rPr>
              <a:t>  </a:t>
            </a:r>
            <a:r>
              <a:rPr kumimoji="1" lang="ja-JP" altLang="en-US" b="1" u="sng" dirty="0">
                <a:solidFill>
                  <a:srgbClr val="0070C0"/>
                </a:solidFill>
              </a:rPr>
              <a:t>税抜</a:t>
            </a:r>
            <a:r>
              <a:rPr kumimoji="1" lang="en-US" altLang="ja-JP" b="1" dirty="0">
                <a:solidFill>
                  <a:srgbClr val="0070C0"/>
                </a:solidFill>
              </a:rPr>
              <a:t> </a:t>
            </a:r>
            <a:r>
              <a:rPr kumimoji="1" lang="ja-JP" altLang="en-US" b="1" dirty="0">
                <a:solidFill>
                  <a:srgbClr val="0070C0"/>
                </a:solidFill>
              </a:rPr>
              <a:t>で記入をお願いします</a:t>
            </a:r>
          </a:p>
        </p:txBody>
      </p:sp>
    </p:spTree>
    <p:extLst>
      <p:ext uri="{BB962C8B-B14F-4D97-AF65-F5344CB8AC3E}">
        <p14:creationId xmlns:p14="http://schemas.microsoft.com/office/powerpoint/2010/main" val="13631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742583" y="2341303"/>
            <a:ext cx="4358553" cy="1261884"/>
          </a:xfrm>
          <a:prstGeom prst="rect">
            <a:avLst/>
          </a:prstGeom>
          <a:noFill/>
        </p:spPr>
        <p:txBody>
          <a:bodyPr wrap="square" rtlCol="0">
            <a:spAutoFit/>
          </a:bodyPr>
          <a:lstStyle/>
          <a:p>
            <a:r>
              <a:rPr kumimoji="1" lang="ja-JP" altLang="en-US" sz="38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浄化槽法第１１条</a:t>
            </a:r>
            <a:endParaRPr kumimoji="1" lang="en-US" altLang="ja-JP" sz="38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8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検査結果書</a:t>
            </a:r>
          </a:p>
        </p:txBody>
      </p:sp>
      <p:sp>
        <p:nvSpPr>
          <p:cNvPr id="5" name="テキスト ボックス 4"/>
          <p:cNvSpPr txBox="1"/>
          <p:nvPr/>
        </p:nvSpPr>
        <p:spPr>
          <a:xfrm>
            <a:off x="4742583" y="3664742"/>
            <a:ext cx="1258166" cy="677108"/>
          </a:xfrm>
          <a:prstGeom prst="rect">
            <a:avLst/>
          </a:prstGeom>
          <a:noFill/>
        </p:spPr>
        <p:txBody>
          <a:bodyPr wrap="square" rtlCol="0">
            <a:spAutoFit/>
          </a:bodyPr>
          <a:lstStyle/>
          <a:p>
            <a:r>
              <a:rPr kumimoji="1" lang="ja-JP" altLang="en-US" sz="38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見本</a:t>
            </a:r>
          </a:p>
        </p:txBody>
      </p:sp>
      <p:sp>
        <p:nvSpPr>
          <p:cNvPr id="6" name="テキスト ボックス 5"/>
          <p:cNvSpPr txBox="1"/>
          <p:nvPr/>
        </p:nvSpPr>
        <p:spPr>
          <a:xfrm>
            <a:off x="7720015" y="242885"/>
            <a:ext cx="1109660" cy="585790"/>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14</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12" y="242885"/>
            <a:ext cx="4207719" cy="6329365"/>
          </a:xfrm>
          <a:prstGeom prst="rect">
            <a:avLst/>
          </a:prstGeom>
          <a:ln w="12700">
            <a:solidFill>
              <a:schemeClr val="tx1"/>
            </a:solidFill>
          </a:ln>
        </p:spPr>
      </p:pic>
    </p:spTree>
    <p:extLst>
      <p:ext uri="{BB962C8B-B14F-4D97-AF65-F5344CB8AC3E}">
        <p14:creationId xmlns:p14="http://schemas.microsoft.com/office/powerpoint/2010/main" val="2101318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534365" y="256071"/>
            <a:ext cx="3009435" cy="1200329"/>
          </a:xfrm>
          <a:prstGeom prst="rect">
            <a:avLst/>
          </a:prstGeom>
          <a:noFill/>
        </p:spPr>
        <p:txBody>
          <a:bodyPr wrap="square" rtlCol="0">
            <a:spAutoFit/>
          </a:bodyPr>
          <a:lstStyle/>
          <a:p>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暴力団排除に</a:t>
            </a:r>
            <a:endParaRPr kumimoji="1" lang="en-US" altLang="ja-JP"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関する誓約書</a:t>
            </a:r>
          </a:p>
        </p:txBody>
      </p:sp>
      <p:sp>
        <p:nvSpPr>
          <p:cNvPr id="5" name="テキスト ボックス 4"/>
          <p:cNvSpPr txBox="1"/>
          <p:nvPr/>
        </p:nvSpPr>
        <p:spPr>
          <a:xfrm>
            <a:off x="7371918" y="810069"/>
            <a:ext cx="1920152" cy="646331"/>
          </a:xfrm>
          <a:prstGeom prst="rect">
            <a:avLst/>
          </a:prstGeom>
          <a:noFill/>
        </p:spPr>
        <p:txBody>
          <a:bodyPr wrap="square" rtlCol="0">
            <a:spAutoFit/>
          </a:bodyPr>
          <a:lstStyle/>
          <a:p>
            <a:r>
              <a:rPr kumimoji="1" lang="ja-JP" altLang="en-US" sz="36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記入例</a:t>
            </a:r>
          </a:p>
        </p:txBody>
      </p:sp>
      <p:sp>
        <p:nvSpPr>
          <p:cNvPr id="6" name="テキスト ボックス 5"/>
          <p:cNvSpPr txBox="1"/>
          <p:nvPr/>
        </p:nvSpPr>
        <p:spPr>
          <a:xfrm>
            <a:off x="7777164" y="271461"/>
            <a:ext cx="1109661"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15</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7" y="271461"/>
            <a:ext cx="4234325" cy="6356355"/>
          </a:xfrm>
          <a:prstGeom prst="rect">
            <a:avLst/>
          </a:prstGeom>
          <a:ln w="12700">
            <a:solidFill>
              <a:schemeClr val="tx1"/>
            </a:solidFill>
          </a:ln>
        </p:spPr>
      </p:pic>
      <p:sp>
        <p:nvSpPr>
          <p:cNvPr id="8" name="四角形: 角を丸くする 7"/>
          <p:cNvSpPr/>
          <p:nvPr/>
        </p:nvSpPr>
        <p:spPr>
          <a:xfrm>
            <a:off x="1657815" y="5339784"/>
            <a:ext cx="2814637" cy="1259456"/>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7" y="1544672"/>
            <a:ext cx="8648698" cy="3752082"/>
          </a:xfrm>
          <a:prstGeom prst="rect">
            <a:avLst/>
          </a:prstGeom>
        </p:spPr>
      </p:pic>
      <p:cxnSp>
        <p:nvCxnSpPr>
          <p:cNvPr id="9" name="直線矢印コネクタ 8"/>
          <p:cNvCxnSpPr>
            <a:cxnSpLocks/>
          </p:cNvCxnSpPr>
          <p:nvPr/>
        </p:nvCxnSpPr>
        <p:spPr>
          <a:xfrm flipV="1">
            <a:off x="4472452" y="5296754"/>
            <a:ext cx="699623" cy="678368"/>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364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377469" y="357016"/>
            <a:ext cx="3196931" cy="8863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事業の目的</a:t>
            </a:r>
            <a:endParaRPr kumimoji="1" lang="en-US" altLang="ja-JP"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8" name="AutoShape 3"/>
          <p:cNvSpPr>
            <a:spLocks noChangeAspect="1" noChangeArrowheads="1" noTextEdit="1"/>
          </p:cNvSpPr>
          <p:nvPr/>
        </p:nvSpPr>
        <p:spPr bwMode="auto">
          <a:xfrm>
            <a:off x="2697164" y="3089275"/>
            <a:ext cx="4237037"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1888" y="908532"/>
            <a:ext cx="3548095" cy="2069722"/>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053" y="4536406"/>
            <a:ext cx="915991" cy="1331760"/>
          </a:xfrm>
          <a:prstGeom prst="rect">
            <a:avLst/>
          </a:prstGeom>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11" y="4536406"/>
            <a:ext cx="1156344" cy="1166953"/>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091" y="4582399"/>
            <a:ext cx="1055579" cy="1286268"/>
          </a:xfrm>
          <a:prstGeom prst="rect">
            <a:avLst/>
          </a:prstGeom>
        </p:spPr>
      </p:pic>
      <p:pic>
        <p:nvPicPr>
          <p:cNvPr id="18" name="図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3729" y="4550881"/>
            <a:ext cx="1132878" cy="1302809"/>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5692" y="4550525"/>
            <a:ext cx="2219820" cy="1191123"/>
          </a:xfrm>
          <a:prstGeom prst="rect">
            <a:avLst/>
          </a:prstGeom>
        </p:spPr>
      </p:pic>
      <p:sp>
        <p:nvSpPr>
          <p:cNvPr id="21" name="テキスト ボックス 20"/>
          <p:cNvSpPr txBox="1"/>
          <p:nvPr/>
        </p:nvSpPr>
        <p:spPr>
          <a:xfrm>
            <a:off x="268259" y="1494830"/>
            <a:ext cx="8075641" cy="2708434"/>
          </a:xfrm>
          <a:prstGeom prst="rect">
            <a:avLst/>
          </a:prstGeom>
          <a:noFill/>
        </p:spPr>
        <p:txBody>
          <a:bodyPr wrap="square" rtlCol="0">
            <a:spAutoFit/>
          </a:bodyPr>
          <a:lstStyle/>
          <a:p>
            <a:r>
              <a:rPr kumimoji="1" lang="ja-JP" altLang="en-US" sz="3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環境</a:t>
            </a: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省は、既設大型浄化槽の</a:t>
            </a:r>
            <a:r>
              <a:rPr kumimoji="1" lang="ja-JP" altLang="en-US" u="sng"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機械設備等を</a:t>
            </a:r>
            <a:endParaRPr kumimoji="1" lang="en-US" altLang="ja-JP" u="sng"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u="sng"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省エネ型の最新設備に更新</a:t>
            </a: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することにより、</a:t>
            </a:r>
            <a:endPar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kumimoji="1"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①温室効果ガスの排出を大きく削減すると共に、</a:t>
            </a:r>
            <a:endParaRPr kumimoji="1" lang="en-US" altLang="ja-JP"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②老朽化した浄化槽の長寿命化を図るため</a:t>
            </a:r>
            <a:r>
              <a:rPr lang="ja-JP" altLang="en-US"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endParaRPr lang="en-US" altLang="ja-JP"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平成</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29</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年度予算案にて「省エネ型大型浄化槽システム導入推進事業」</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として</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10</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億円を計上し、去る</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3</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月</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27</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日、平成</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29</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年度予算が成立した。</a:t>
            </a:r>
            <a:endParaRPr kumimoji="1"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22" name="テキスト ボックス 21"/>
          <p:cNvSpPr txBox="1"/>
          <p:nvPr/>
        </p:nvSpPr>
        <p:spPr>
          <a:xfrm>
            <a:off x="377469" y="5980172"/>
            <a:ext cx="1145145" cy="307777"/>
          </a:xfrm>
          <a:prstGeom prst="rect">
            <a:avLst/>
          </a:prstGeom>
          <a:noFill/>
          <a:ln>
            <a:solidFill>
              <a:schemeClr val="tx1"/>
            </a:solidFill>
          </a:ln>
        </p:spPr>
        <p:txBody>
          <a:bodyPr wrap="square" rtlCol="0">
            <a:spAutoFit/>
          </a:bodyPr>
          <a:lstStyle/>
          <a:p>
            <a:r>
              <a:rPr kumimoji="1" lang="ja-JP" altLang="en-US" sz="1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水中攪拌機</a:t>
            </a:r>
          </a:p>
        </p:txBody>
      </p:sp>
      <p:sp>
        <p:nvSpPr>
          <p:cNvPr id="24" name="テキスト ボックス 23"/>
          <p:cNvSpPr txBox="1"/>
          <p:nvPr/>
        </p:nvSpPr>
        <p:spPr>
          <a:xfrm>
            <a:off x="1804082" y="5997874"/>
            <a:ext cx="1120632" cy="307777"/>
          </a:xfrm>
          <a:prstGeom prst="rect">
            <a:avLst/>
          </a:prstGeom>
          <a:noFill/>
          <a:ln>
            <a:solidFill>
              <a:schemeClr val="tx1"/>
            </a:solidFill>
          </a:ln>
        </p:spPr>
        <p:txBody>
          <a:bodyPr wrap="square" rtlCol="0">
            <a:spAutoFit/>
          </a:bodyPr>
          <a:lstStyle/>
          <a:p>
            <a:r>
              <a:rPr kumimoji="1" lang="ja-JP" altLang="en-US" sz="1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スクリーン</a:t>
            </a:r>
          </a:p>
        </p:txBody>
      </p:sp>
      <p:sp>
        <p:nvSpPr>
          <p:cNvPr id="25" name="テキスト ボックス 24"/>
          <p:cNvSpPr txBox="1"/>
          <p:nvPr/>
        </p:nvSpPr>
        <p:spPr>
          <a:xfrm>
            <a:off x="3916525" y="5997874"/>
            <a:ext cx="818154" cy="338554"/>
          </a:xfrm>
          <a:prstGeom prst="rect">
            <a:avLst/>
          </a:prstGeom>
          <a:noFill/>
          <a:ln>
            <a:solidFill>
              <a:schemeClr val="tx1"/>
            </a:solidFill>
          </a:ln>
        </p:spPr>
        <p:txBody>
          <a:bodyPr wrap="square" rtlCol="0">
            <a:spAutoFit/>
          </a:bodyPr>
          <a:lstStyle/>
          <a:p>
            <a:r>
              <a:rPr kumimoji="1" lang="ja-JP" altLang="en-US" sz="1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ブロワ</a:t>
            </a:r>
          </a:p>
        </p:txBody>
      </p:sp>
      <p:sp>
        <p:nvSpPr>
          <p:cNvPr id="26" name="テキスト ボックス 25"/>
          <p:cNvSpPr txBox="1"/>
          <p:nvPr/>
        </p:nvSpPr>
        <p:spPr>
          <a:xfrm>
            <a:off x="5550302" y="5980172"/>
            <a:ext cx="1911050" cy="307777"/>
          </a:xfrm>
          <a:prstGeom prst="rect">
            <a:avLst/>
          </a:prstGeom>
          <a:noFill/>
          <a:ln>
            <a:solidFill>
              <a:schemeClr val="tx1"/>
            </a:solidFill>
          </a:ln>
        </p:spPr>
        <p:txBody>
          <a:bodyPr wrap="square" rtlCol="0">
            <a:spAutoFit/>
          </a:bodyPr>
          <a:lstStyle/>
          <a:p>
            <a:r>
              <a:rPr kumimoji="1" lang="ja-JP" altLang="en-US" sz="1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インバータ制御装置</a:t>
            </a:r>
          </a:p>
        </p:txBody>
      </p:sp>
      <p:sp>
        <p:nvSpPr>
          <p:cNvPr id="27" name="テキスト ボックス 26"/>
          <p:cNvSpPr txBox="1"/>
          <p:nvPr/>
        </p:nvSpPr>
        <p:spPr>
          <a:xfrm>
            <a:off x="7719855" y="5980172"/>
            <a:ext cx="1114239" cy="307777"/>
          </a:xfrm>
          <a:prstGeom prst="rect">
            <a:avLst/>
          </a:prstGeom>
          <a:noFill/>
          <a:ln>
            <a:solidFill>
              <a:schemeClr val="tx1"/>
            </a:solidFill>
          </a:ln>
        </p:spPr>
        <p:txBody>
          <a:bodyPr wrap="square" rtlCol="0">
            <a:spAutoFit/>
          </a:bodyPr>
          <a:lstStyle/>
          <a:p>
            <a:r>
              <a:rPr kumimoji="1" lang="ja-JP" altLang="en-US" sz="14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水中ポンプ</a:t>
            </a:r>
          </a:p>
        </p:txBody>
      </p:sp>
      <p:sp>
        <p:nvSpPr>
          <p:cNvPr id="28" name="テキスト ボックス 27"/>
          <p:cNvSpPr txBox="1"/>
          <p:nvPr/>
        </p:nvSpPr>
        <p:spPr>
          <a:xfrm>
            <a:off x="6608032" y="2830939"/>
            <a:ext cx="1437770" cy="369358"/>
          </a:xfrm>
          <a:prstGeom prst="rect">
            <a:avLst/>
          </a:prstGeom>
          <a:noFill/>
          <a:ln>
            <a:solidFill>
              <a:schemeClr val="tx1"/>
            </a:solidFill>
          </a:ln>
        </p:spPr>
        <p:txBody>
          <a:bodyPr wrap="square" rtlCol="0">
            <a:spAutoFit/>
          </a:bodyPr>
          <a:lstStyle/>
          <a:p>
            <a:r>
              <a:rPr kumimoji="1" lang="ja-JP" altLang="en-US"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大型浄化槽</a:t>
            </a:r>
          </a:p>
        </p:txBody>
      </p:sp>
      <p:sp>
        <p:nvSpPr>
          <p:cNvPr id="19" name="テキスト ボックス 18"/>
          <p:cNvSpPr txBox="1"/>
          <p:nvPr/>
        </p:nvSpPr>
        <p:spPr>
          <a:xfrm>
            <a:off x="7784526" y="305760"/>
            <a:ext cx="1035457" cy="584775"/>
          </a:xfrm>
          <a:prstGeom prst="rect">
            <a:avLst/>
          </a:prstGeom>
          <a:noFill/>
          <a:ln>
            <a:solidFill>
              <a:schemeClr val="tx1"/>
            </a:solidFill>
          </a:ln>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  見返し</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716871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920555" y="1918586"/>
            <a:ext cx="4100511" cy="1938992"/>
          </a:xfrm>
          <a:prstGeom prst="rect">
            <a:avLst/>
          </a:prstGeom>
          <a:noFill/>
        </p:spPr>
        <p:txBody>
          <a:bodyPr wrap="square" rtlCol="0">
            <a:spAutoFit/>
          </a:bodyPr>
          <a:lstStyle/>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平成</a:t>
            </a:r>
            <a:r>
              <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29</a:t>
            </a:r>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年度</a:t>
            </a:r>
            <a:endPar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a:t>
            </a:r>
            <a:endPar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システム導入推進事業</a:t>
            </a:r>
            <a:endPar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交付決定通知書</a:t>
            </a:r>
          </a:p>
        </p:txBody>
      </p:sp>
      <p:sp>
        <p:nvSpPr>
          <p:cNvPr id="5" name="テキスト ボックス 4"/>
          <p:cNvSpPr txBox="1"/>
          <p:nvPr/>
        </p:nvSpPr>
        <p:spPr>
          <a:xfrm>
            <a:off x="4920555" y="3957591"/>
            <a:ext cx="1311177" cy="646331"/>
          </a:xfrm>
          <a:prstGeom prst="rect">
            <a:avLst/>
          </a:prstGeom>
          <a:noFill/>
        </p:spPr>
        <p:txBody>
          <a:bodyPr wrap="square" rtlCol="0">
            <a:spAutoFit/>
          </a:bodyPr>
          <a:lstStyle/>
          <a:p>
            <a:r>
              <a:rPr kumimoji="1" lang="ja-JP" altLang="en-US" sz="36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見本</a:t>
            </a:r>
          </a:p>
        </p:txBody>
      </p:sp>
      <p:sp>
        <p:nvSpPr>
          <p:cNvPr id="6" name="テキスト ボックス 5"/>
          <p:cNvSpPr txBox="1"/>
          <p:nvPr/>
        </p:nvSpPr>
        <p:spPr>
          <a:xfrm>
            <a:off x="7691440" y="300037"/>
            <a:ext cx="1095373"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17</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EF10AC4A-EF80-442B-9044-01F5B6A94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172" y="300037"/>
            <a:ext cx="4465853" cy="6299396"/>
          </a:xfrm>
          <a:prstGeom prst="rect">
            <a:avLst/>
          </a:prstGeom>
          <a:ln>
            <a:solidFill>
              <a:schemeClr val="tx1"/>
            </a:solidFill>
          </a:ln>
        </p:spPr>
      </p:pic>
    </p:spTree>
    <p:extLst>
      <p:ext uri="{BB962C8B-B14F-4D97-AF65-F5344CB8AC3E}">
        <p14:creationId xmlns:p14="http://schemas.microsoft.com/office/powerpoint/2010/main" val="1222622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69630" y="1880265"/>
            <a:ext cx="4302920" cy="2062103"/>
          </a:xfrm>
          <a:prstGeom prst="rect">
            <a:avLst/>
          </a:prstGeom>
          <a:noFill/>
        </p:spPr>
        <p:txBody>
          <a:bodyPr wrap="square" rtlCol="0">
            <a:spAutoFit/>
          </a:bodyPr>
          <a:lstStyle/>
          <a:p>
            <a:r>
              <a:rPr kumimoji="1" lang="ja-JP" altLang="en-US"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平成</a:t>
            </a:r>
            <a:r>
              <a:rPr kumimoji="1" lang="en-US" altLang="ja-JP"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29</a:t>
            </a:r>
            <a:r>
              <a:rPr kumimoji="1" lang="ja-JP" altLang="en-US"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年度</a:t>
            </a:r>
            <a:endParaRPr kumimoji="1" lang="en-US" altLang="ja-JP"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a:t>
            </a:r>
            <a:endParaRPr kumimoji="1" lang="en-US" altLang="ja-JP"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システム導入推進事業</a:t>
            </a:r>
            <a:endParaRPr kumimoji="1" lang="en-US" altLang="ja-JP"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2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交付決定通知書</a:t>
            </a:r>
          </a:p>
        </p:txBody>
      </p:sp>
      <p:sp>
        <p:nvSpPr>
          <p:cNvPr id="5" name="テキスト ボックス 4"/>
          <p:cNvSpPr txBox="1"/>
          <p:nvPr/>
        </p:nvSpPr>
        <p:spPr>
          <a:xfrm>
            <a:off x="4669631" y="4227136"/>
            <a:ext cx="1059658" cy="584775"/>
          </a:xfrm>
          <a:prstGeom prst="rect">
            <a:avLst/>
          </a:prstGeom>
          <a:noFill/>
        </p:spPr>
        <p:txBody>
          <a:bodyPr wrap="square" rtlCol="0">
            <a:spAutoFit/>
          </a:bodyPr>
          <a:lstStyle/>
          <a:p>
            <a:r>
              <a:rPr kumimoji="1" lang="ja-JP" altLang="en-US" sz="32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見本</a:t>
            </a:r>
          </a:p>
        </p:txBody>
      </p:sp>
      <p:sp>
        <p:nvSpPr>
          <p:cNvPr id="6" name="テキスト ボックス 5"/>
          <p:cNvSpPr txBox="1"/>
          <p:nvPr/>
        </p:nvSpPr>
        <p:spPr>
          <a:xfrm>
            <a:off x="7705728" y="285748"/>
            <a:ext cx="1123948"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18</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3" name="図 2">
            <a:extLst>
              <a:ext uri="{FF2B5EF4-FFF2-40B4-BE49-F238E27FC236}">
                <a16:creationId xmlns:a16="http://schemas.microsoft.com/office/drawing/2014/main" id="{02D48D13-24FD-4AE2-9754-A5AEFC690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44" y="231907"/>
            <a:ext cx="4231283" cy="6380710"/>
          </a:xfrm>
          <a:prstGeom prst="rect">
            <a:avLst/>
          </a:prstGeom>
          <a:ln>
            <a:solidFill>
              <a:schemeClr val="tx1"/>
            </a:solidFill>
          </a:ln>
        </p:spPr>
      </p:pic>
    </p:spTree>
    <p:extLst>
      <p:ext uri="{BB962C8B-B14F-4D97-AF65-F5344CB8AC3E}">
        <p14:creationId xmlns:p14="http://schemas.microsoft.com/office/powerpoint/2010/main" val="2527857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971144" y="2024998"/>
            <a:ext cx="4010183" cy="1938992"/>
          </a:xfrm>
          <a:prstGeom prst="rect">
            <a:avLst/>
          </a:prstGeom>
          <a:noFill/>
        </p:spPr>
        <p:txBody>
          <a:bodyPr wrap="square" rtlCol="0">
            <a:spAutoFit/>
          </a:bodyPr>
          <a:lstStyle/>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平成</a:t>
            </a:r>
            <a:r>
              <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29</a:t>
            </a:r>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年度</a:t>
            </a:r>
            <a:endPar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a:t>
            </a:r>
            <a:endPar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システム導入推進事業</a:t>
            </a:r>
            <a:endPar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r>
              <a:rPr kumimoji="1" lang="ja-JP" altLang="en-US"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完了実績報告書</a:t>
            </a:r>
            <a:endParaRPr kumimoji="1" lang="en-US" altLang="ja-JP" sz="30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テキスト ボックス 4"/>
          <p:cNvSpPr txBox="1"/>
          <p:nvPr/>
        </p:nvSpPr>
        <p:spPr>
          <a:xfrm>
            <a:off x="4971144" y="4087101"/>
            <a:ext cx="2484071" cy="523220"/>
          </a:xfrm>
          <a:prstGeom prst="rect">
            <a:avLst/>
          </a:prstGeom>
          <a:noFill/>
        </p:spPr>
        <p:txBody>
          <a:bodyPr wrap="square" rtlCol="0">
            <a:spAutoFit/>
          </a:bodyPr>
          <a:lstStyle/>
          <a:p>
            <a:r>
              <a:rPr kumimoji="1" lang="ja-JP" altLang="en-US" sz="28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見本・記入例</a:t>
            </a:r>
          </a:p>
        </p:txBody>
      </p:sp>
      <p:sp>
        <p:nvSpPr>
          <p:cNvPr id="6" name="テキスト ボックス 5"/>
          <p:cNvSpPr txBox="1"/>
          <p:nvPr/>
        </p:nvSpPr>
        <p:spPr>
          <a:xfrm>
            <a:off x="7759803" y="271461"/>
            <a:ext cx="1113581"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19</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r>
              <a:rPr kumimoji="1" lang="en-US" altLang="ja-JP"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216593FA-683D-4CF5-8B4E-729C5DF6A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1" y="242885"/>
            <a:ext cx="4420291" cy="6376118"/>
          </a:xfrm>
          <a:prstGeom prst="rect">
            <a:avLst/>
          </a:prstGeom>
          <a:ln>
            <a:solidFill>
              <a:schemeClr val="tx1"/>
            </a:solidFill>
          </a:ln>
        </p:spPr>
      </p:pic>
    </p:spTree>
    <p:extLst>
      <p:ext uri="{BB962C8B-B14F-4D97-AF65-F5344CB8AC3E}">
        <p14:creationId xmlns:p14="http://schemas.microsoft.com/office/powerpoint/2010/main" val="2861150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3240EB-13A9-487B-85C4-BEF3E630D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07" y="258831"/>
            <a:ext cx="4521599" cy="6363364"/>
          </a:xfrm>
          <a:prstGeom prst="rect">
            <a:avLst/>
          </a:prstGeom>
          <a:ln w="19050">
            <a:solidFill>
              <a:schemeClr val="tx1"/>
            </a:solidFill>
          </a:ln>
        </p:spPr>
      </p:pic>
      <p:cxnSp>
        <p:nvCxnSpPr>
          <p:cNvPr id="13" name="直線矢印コネクタ 12"/>
          <p:cNvCxnSpPr>
            <a:cxnSpLocks/>
          </p:cNvCxnSpPr>
          <p:nvPr/>
        </p:nvCxnSpPr>
        <p:spPr>
          <a:xfrm>
            <a:off x="4383202" y="1331886"/>
            <a:ext cx="1434110" cy="718031"/>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185143" y="1108283"/>
            <a:ext cx="3934519" cy="707886"/>
          </a:xfrm>
          <a:prstGeom prst="rect">
            <a:avLst/>
          </a:prstGeom>
          <a:noFill/>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a:t>
            </a:r>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日付</a:t>
            </a:r>
            <a:r>
              <a:rPr kumimoji="1" lang="en-US" altLang="ja-JP" sz="1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sz="1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番号は全浄連から通知され  </a:t>
            </a:r>
            <a:endParaRPr kumimoji="1" lang="en-US" altLang="ja-JP" sz="1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en-US" altLang="ja-JP" sz="1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a:t>
            </a:r>
            <a:r>
              <a:rPr kumimoji="1" lang="ja-JP" altLang="en-US" sz="1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た受付番号を入れてください</a:t>
            </a:r>
            <a:r>
              <a:rPr kumimoji="1" lang="en-US" altLang="ja-JP" sz="16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endPar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17" name="テキスト ボックス 16"/>
          <p:cNvSpPr txBox="1"/>
          <p:nvPr/>
        </p:nvSpPr>
        <p:spPr>
          <a:xfrm>
            <a:off x="7762880" y="261184"/>
            <a:ext cx="1109662"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20</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3586163" y="948492"/>
            <a:ext cx="1124832" cy="361264"/>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p:cNvSpPr/>
          <p:nvPr/>
        </p:nvSpPr>
        <p:spPr>
          <a:xfrm>
            <a:off x="3014663" y="1671559"/>
            <a:ext cx="1650956" cy="528716"/>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p:cNvSpPr/>
          <p:nvPr/>
        </p:nvSpPr>
        <p:spPr>
          <a:xfrm>
            <a:off x="366765" y="2785756"/>
            <a:ext cx="3888318" cy="260759"/>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a:cxnSpLocks/>
          </p:cNvCxnSpPr>
          <p:nvPr/>
        </p:nvCxnSpPr>
        <p:spPr>
          <a:xfrm>
            <a:off x="4105491" y="2225916"/>
            <a:ext cx="887515" cy="1501915"/>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888364" y="2958390"/>
            <a:ext cx="4168784" cy="769441"/>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補助事業者の住所・氏名</a:t>
            </a:r>
            <a:endPar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又は名称・代表者の職及び氏名</a:t>
            </a:r>
          </a:p>
        </p:txBody>
      </p:sp>
      <p:cxnSp>
        <p:nvCxnSpPr>
          <p:cNvPr id="27" name="直線矢印コネクタ 26"/>
          <p:cNvCxnSpPr>
            <a:cxnSpLocks/>
          </p:cNvCxnSpPr>
          <p:nvPr/>
        </p:nvCxnSpPr>
        <p:spPr>
          <a:xfrm>
            <a:off x="1200150" y="3046515"/>
            <a:ext cx="2509690" cy="292378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851489" y="5534607"/>
            <a:ext cx="4188830" cy="430887"/>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③交付決定通知書の日付・発番</a:t>
            </a:r>
          </a:p>
        </p:txBody>
      </p:sp>
      <p:sp>
        <p:nvSpPr>
          <p:cNvPr id="12" name="四角形: 角を丸くする 11"/>
          <p:cNvSpPr/>
          <p:nvPr/>
        </p:nvSpPr>
        <p:spPr>
          <a:xfrm>
            <a:off x="4925547" y="220405"/>
            <a:ext cx="2447023" cy="7771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完了実績報告書</a:t>
            </a:r>
            <a:endParaRPr kumimoji="1" lang="ja-JP" altLang="en-US"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pic>
        <p:nvPicPr>
          <p:cNvPr id="8" name="図 7">
            <a:extLst>
              <a:ext uri="{FF2B5EF4-FFF2-40B4-BE49-F238E27FC236}">
                <a16:creationId xmlns:a16="http://schemas.microsoft.com/office/drawing/2014/main" id="{0DB43A5F-E14E-47C3-8A3A-8876592A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312" y="1871350"/>
            <a:ext cx="2923809" cy="942857"/>
          </a:xfrm>
          <a:prstGeom prst="rect">
            <a:avLst/>
          </a:prstGeom>
          <a:ln w="19050">
            <a:solidFill>
              <a:srgbClr val="FF0000"/>
            </a:solidFill>
          </a:ln>
        </p:spPr>
      </p:pic>
      <p:pic>
        <p:nvPicPr>
          <p:cNvPr id="19" name="図 18">
            <a:extLst>
              <a:ext uri="{FF2B5EF4-FFF2-40B4-BE49-F238E27FC236}">
                <a16:creationId xmlns:a16="http://schemas.microsoft.com/office/drawing/2014/main" id="{F7CFAAC1-AB3B-4D1E-B241-FD201F58E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006" y="3753472"/>
            <a:ext cx="3748115" cy="1291681"/>
          </a:xfrm>
          <a:prstGeom prst="rect">
            <a:avLst/>
          </a:prstGeom>
          <a:ln w="19050">
            <a:solidFill>
              <a:srgbClr val="FF0000"/>
            </a:solidFill>
          </a:ln>
        </p:spPr>
      </p:pic>
      <p:pic>
        <p:nvPicPr>
          <p:cNvPr id="31" name="図 30">
            <a:extLst>
              <a:ext uri="{FF2B5EF4-FFF2-40B4-BE49-F238E27FC236}">
                <a16:creationId xmlns:a16="http://schemas.microsoft.com/office/drawing/2014/main" id="{A6062868-C31B-413C-9FF0-A3A61892E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95" y="6013510"/>
            <a:ext cx="8523432" cy="448602"/>
          </a:xfrm>
          <a:prstGeom prst="rect">
            <a:avLst/>
          </a:prstGeom>
          <a:ln w="19050">
            <a:solidFill>
              <a:srgbClr val="FF0000"/>
            </a:solidFill>
          </a:ln>
        </p:spPr>
      </p:pic>
    </p:spTree>
    <p:extLst>
      <p:ext uri="{BB962C8B-B14F-4D97-AF65-F5344CB8AC3E}">
        <p14:creationId xmlns:p14="http://schemas.microsoft.com/office/powerpoint/2010/main" val="3353603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8DF617D6-D23B-4B7F-9522-8B4B8BDA7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07" y="258831"/>
            <a:ext cx="4521599" cy="6363364"/>
          </a:xfrm>
          <a:prstGeom prst="rect">
            <a:avLst/>
          </a:prstGeom>
          <a:ln w="19050">
            <a:solidFill>
              <a:schemeClr val="tx1"/>
            </a:solidFill>
          </a:ln>
        </p:spPr>
      </p:pic>
      <p:sp>
        <p:nvSpPr>
          <p:cNvPr id="12" name="四角形: 角を丸くする 11"/>
          <p:cNvSpPr/>
          <p:nvPr/>
        </p:nvSpPr>
        <p:spPr>
          <a:xfrm>
            <a:off x="4764666" y="328613"/>
            <a:ext cx="2516987" cy="6320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完了実績報告書</a:t>
            </a:r>
            <a:endParaRPr kumimoji="1" lang="ja-JP" altLang="en-US"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17" name="テキスト ボックス 16"/>
          <p:cNvSpPr txBox="1"/>
          <p:nvPr/>
        </p:nvSpPr>
        <p:spPr>
          <a:xfrm>
            <a:off x="7772400" y="260793"/>
            <a:ext cx="1104894"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20</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1542233" y="4067781"/>
            <a:ext cx="2856375" cy="43952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p:cNvSpPr/>
          <p:nvPr/>
        </p:nvSpPr>
        <p:spPr>
          <a:xfrm>
            <a:off x="1054120" y="5410688"/>
            <a:ext cx="2179617" cy="27441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a:cxnSpLocks/>
          </p:cNvCxnSpPr>
          <p:nvPr/>
        </p:nvCxnSpPr>
        <p:spPr>
          <a:xfrm>
            <a:off x="1922573" y="5693514"/>
            <a:ext cx="822250" cy="48068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838693" y="5323251"/>
            <a:ext cx="3171063" cy="430887"/>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④ 補助事業の実施期間</a:t>
            </a:r>
          </a:p>
        </p:txBody>
      </p:sp>
      <p:cxnSp>
        <p:nvCxnSpPr>
          <p:cNvPr id="13" name="直線矢印コネクタ 12"/>
          <p:cNvCxnSpPr>
            <a:cxnSpLocks/>
          </p:cNvCxnSpPr>
          <p:nvPr/>
        </p:nvCxnSpPr>
        <p:spPr>
          <a:xfrm flipV="1">
            <a:off x="3477088" y="3338021"/>
            <a:ext cx="451975" cy="726841"/>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764666" y="1562057"/>
            <a:ext cx="3762671" cy="769441"/>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補助金の交付決定額及び</a:t>
            </a:r>
            <a:endPar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交付決定年月日</a:t>
            </a:r>
          </a:p>
        </p:txBody>
      </p:sp>
      <p:pic>
        <p:nvPicPr>
          <p:cNvPr id="3" name="図 2">
            <a:extLst>
              <a:ext uri="{FF2B5EF4-FFF2-40B4-BE49-F238E27FC236}">
                <a16:creationId xmlns:a16="http://schemas.microsoft.com/office/drawing/2014/main" id="{C8DA7048-8DB6-4F2D-93F5-74EFEBBD4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07" y="2340457"/>
            <a:ext cx="8587887" cy="988605"/>
          </a:xfrm>
          <a:prstGeom prst="rect">
            <a:avLst/>
          </a:prstGeom>
        </p:spPr>
      </p:pic>
      <p:pic>
        <p:nvPicPr>
          <p:cNvPr id="8" name="図 7">
            <a:extLst>
              <a:ext uri="{FF2B5EF4-FFF2-40B4-BE49-F238E27FC236}">
                <a16:creationId xmlns:a16="http://schemas.microsoft.com/office/drawing/2014/main" id="{31ED0356-5780-4650-8C96-EF9089B56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510" y="5759915"/>
            <a:ext cx="5914286" cy="828571"/>
          </a:xfrm>
          <a:prstGeom prst="rect">
            <a:avLst/>
          </a:prstGeom>
        </p:spPr>
      </p:pic>
    </p:spTree>
    <p:extLst>
      <p:ext uri="{BB962C8B-B14F-4D97-AF65-F5344CB8AC3E}">
        <p14:creationId xmlns:p14="http://schemas.microsoft.com/office/powerpoint/2010/main" val="544204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3D977F5-79AC-4272-A8F4-93FC37A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37" y="248168"/>
            <a:ext cx="4754772" cy="6311678"/>
          </a:xfrm>
          <a:prstGeom prst="rect">
            <a:avLst/>
          </a:prstGeom>
          <a:ln>
            <a:solidFill>
              <a:schemeClr val="tx1"/>
            </a:solidFill>
          </a:ln>
        </p:spPr>
      </p:pic>
      <p:sp>
        <p:nvSpPr>
          <p:cNvPr id="12" name="四角形: 角を丸くする 11"/>
          <p:cNvSpPr/>
          <p:nvPr/>
        </p:nvSpPr>
        <p:spPr>
          <a:xfrm>
            <a:off x="4311976" y="208459"/>
            <a:ext cx="3079493" cy="6463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実施報告書</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4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17" name="テキスト ボックス 16"/>
          <p:cNvSpPr txBox="1"/>
          <p:nvPr/>
        </p:nvSpPr>
        <p:spPr>
          <a:xfrm>
            <a:off x="7748590" y="241531"/>
            <a:ext cx="1138237"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21</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433102" y="979820"/>
            <a:ext cx="4500563" cy="1804967"/>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93" y="2213108"/>
            <a:ext cx="8314458" cy="4276668"/>
          </a:xfrm>
          <a:prstGeom prst="rect">
            <a:avLst/>
          </a:prstGeom>
          <a:noFill/>
          <a:ln w="38100">
            <a:solidFill>
              <a:srgbClr val="FF0000"/>
            </a:solidFill>
          </a:ln>
        </p:spPr>
      </p:pic>
      <p:sp>
        <p:nvSpPr>
          <p:cNvPr id="19" name="テキスト ボックス 18"/>
          <p:cNvSpPr txBox="1"/>
          <p:nvPr/>
        </p:nvSpPr>
        <p:spPr>
          <a:xfrm>
            <a:off x="5419130" y="1382322"/>
            <a:ext cx="3501010" cy="769441"/>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事業所名・団体名・</a:t>
            </a:r>
            <a:endPar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担当者名他・実施場所</a:t>
            </a:r>
          </a:p>
        </p:txBody>
      </p:sp>
      <p:cxnSp>
        <p:nvCxnSpPr>
          <p:cNvPr id="13" name="直線矢印コネクタ 12"/>
          <p:cNvCxnSpPr>
            <a:cxnSpLocks/>
          </p:cNvCxnSpPr>
          <p:nvPr/>
        </p:nvCxnSpPr>
        <p:spPr>
          <a:xfrm>
            <a:off x="4933665" y="1645319"/>
            <a:ext cx="359600" cy="56778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357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72ACE91-F5C6-4540-A380-25A23FAAF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37" y="248168"/>
            <a:ext cx="4754772" cy="6311678"/>
          </a:xfrm>
          <a:prstGeom prst="rect">
            <a:avLst/>
          </a:prstGeom>
          <a:ln>
            <a:solidFill>
              <a:schemeClr val="tx1"/>
            </a:solidFill>
          </a:ln>
        </p:spPr>
      </p:pic>
      <p:sp>
        <p:nvSpPr>
          <p:cNvPr id="12" name="四角形: 角を丸くする 11"/>
          <p:cNvSpPr/>
          <p:nvPr/>
        </p:nvSpPr>
        <p:spPr>
          <a:xfrm>
            <a:off x="4508923" y="299355"/>
            <a:ext cx="2767209" cy="532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実施計画書</a:t>
            </a:r>
            <a:r>
              <a:rPr kumimoji="1" lang="en-US" altLang="ja-JP"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17" name="テキスト ボックス 16"/>
          <p:cNvSpPr txBox="1"/>
          <p:nvPr/>
        </p:nvSpPr>
        <p:spPr>
          <a:xfrm>
            <a:off x="7745031" y="236736"/>
            <a:ext cx="1125733"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21</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420100" y="4916706"/>
            <a:ext cx="3771900" cy="107442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p:cNvSpPr/>
          <p:nvPr/>
        </p:nvSpPr>
        <p:spPr>
          <a:xfrm>
            <a:off x="351123" y="3964328"/>
            <a:ext cx="4549489" cy="81253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a:cxnSpLocks/>
          </p:cNvCxnSpPr>
          <p:nvPr/>
        </p:nvCxnSpPr>
        <p:spPr>
          <a:xfrm>
            <a:off x="1413101" y="6008424"/>
            <a:ext cx="775747" cy="31383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200896" y="3964328"/>
            <a:ext cx="2753648" cy="769441"/>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実施による効果</a:t>
            </a:r>
            <a:endPar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ＣＯ２削減効果</a:t>
            </a:r>
            <a:r>
              <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endPar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cxnSp>
        <p:nvCxnSpPr>
          <p:cNvPr id="13" name="直線矢印コネクタ 12"/>
          <p:cNvCxnSpPr>
            <a:cxnSpLocks/>
          </p:cNvCxnSpPr>
          <p:nvPr/>
        </p:nvCxnSpPr>
        <p:spPr>
          <a:xfrm flipV="1">
            <a:off x="3656972" y="3351349"/>
            <a:ext cx="533105" cy="62621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5183356" y="2209755"/>
            <a:ext cx="3147015" cy="430887"/>
          </a:xfrm>
          <a:prstGeom prst="rect">
            <a:avLst/>
          </a:prstGeom>
        </p:spPr>
        <p:txBody>
          <a:bodyPr wrap="none">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実施した事業の概要</a:t>
            </a:r>
          </a:p>
        </p:txBody>
      </p:sp>
      <p:pic>
        <p:nvPicPr>
          <p:cNvPr id="7" name="図 6">
            <a:extLst>
              <a:ext uri="{FF2B5EF4-FFF2-40B4-BE49-F238E27FC236}">
                <a16:creationId xmlns:a16="http://schemas.microsoft.com/office/drawing/2014/main" id="{4AA17E42-C3F0-4F52-9BFC-7D91F6F1B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84" y="2640642"/>
            <a:ext cx="8442180" cy="655909"/>
          </a:xfrm>
          <a:prstGeom prst="rect">
            <a:avLst/>
          </a:prstGeom>
          <a:ln w="19050">
            <a:solidFill>
              <a:srgbClr val="FF0000"/>
            </a:solidFill>
          </a:ln>
        </p:spPr>
      </p:pic>
      <p:pic>
        <p:nvPicPr>
          <p:cNvPr id="10" name="図 9">
            <a:extLst>
              <a:ext uri="{FF2B5EF4-FFF2-40B4-BE49-F238E27FC236}">
                <a16:creationId xmlns:a16="http://schemas.microsoft.com/office/drawing/2014/main" id="{188DF6F8-0256-4AE3-BF37-D61F7CF4A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207" y="4742289"/>
            <a:ext cx="6621557" cy="1817557"/>
          </a:xfrm>
          <a:prstGeom prst="rect">
            <a:avLst/>
          </a:prstGeom>
          <a:ln w="19050">
            <a:solidFill>
              <a:srgbClr val="FF0000"/>
            </a:solidFill>
          </a:ln>
        </p:spPr>
      </p:pic>
    </p:spTree>
    <p:extLst>
      <p:ext uri="{BB962C8B-B14F-4D97-AF65-F5344CB8AC3E}">
        <p14:creationId xmlns:p14="http://schemas.microsoft.com/office/powerpoint/2010/main" val="3003109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95429" y="266219"/>
            <a:ext cx="1214429"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22</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67" y="266219"/>
            <a:ext cx="7059818" cy="6334606"/>
          </a:xfrm>
          <a:prstGeom prst="rect">
            <a:avLst/>
          </a:prstGeom>
          <a:ln w="12700">
            <a:solidFill>
              <a:schemeClr val="tx1"/>
            </a:solidFill>
          </a:ln>
        </p:spPr>
      </p:pic>
      <p:sp>
        <p:nvSpPr>
          <p:cNvPr id="11" name="四角形: 角を丸くする 10"/>
          <p:cNvSpPr/>
          <p:nvPr/>
        </p:nvSpPr>
        <p:spPr>
          <a:xfrm>
            <a:off x="417867" y="333796"/>
            <a:ext cx="1921355" cy="1394959"/>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a:cxnSpLocks/>
          </p:cNvCxnSpPr>
          <p:nvPr/>
        </p:nvCxnSpPr>
        <p:spPr>
          <a:xfrm>
            <a:off x="1378544" y="3390873"/>
            <a:ext cx="478831" cy="125050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8"/>
          <p:cNvSpPr/>
          <p:nvPr/>
        </p:nvSpPr>
        <p:spPr>
          <a:xfrm>
            <a:off x="378499" y="2025669"/>
            <a:ext cx="6745471" cy="1356754"/>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413" y="1457988"/>
            <a:ext cx="3978224" cy="2969338"/>
          </a:xfrm>
          <a:prstGeom prst="rect">
            <a:avLst/>
          </a:prstGeom>
          <a:ln w="38100">
            <a:solidFill>
              <a:srgbClr val="FF0000"/>
            </a:solidFill>
          </a:ln>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25" y="4641382"/>
            <a:ext cx="8383512" cy="1477841"/>
          </a:xfrm>
          <a:prstGeom prst="rect">
            <a:avLst/>
          </a:prstGeom>
          <a:ln w="38100">
            <a:solidFill>
              <a:srgbClr val="FF0000"/>
            </a:solidFill>
          </a:ln>
        </p:spPr>
      </p:pic>
      <p:sp>
        <p:nvSpPr>
          <p:cNvPr id="24" name="テキスト ボックス 23"/>
          <p:cNvSpPr txBox="1"/>
          <p:nvPr/>
        </p:nvSpPr>
        <p:spPr>
          <a:xfrm>
            <a:off x="4132568" y="6119223"/>
            <a:ext cx="4582807" cy="430887"/>
          </a:xfrm>
          <a:prstGeom prst="rect">
            <a:avLst/>
          </a:prstGeom>
          <a:noFill/>
        </p:spPr>
        <p:txBody>
          <a:bodyPr wrap="square" rtlCol="0">
            <a:spAutoFit/>
          </a:bodyPr>
          <a:lstStyle/>
          <a:p>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⑤ </a:t>
            </a:r>
            <a:r>
              <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&lt;</a:t>
            </a:r>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事業の実施体制</a:t>
            </a:r>
            <a:r>
              <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&gt;&lt;</a:t>
            </a:r>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資金計画</a:t>
            </a:r>
            <a:r>
              <a:rPr kumimoji="1" lang="en-US" altLang="ja-JP"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&gt;</a:t>
            </a:r>
            <a:r>
              <a:rPr kumimoji="1" lang="ja-JP" altLang="en-US" sz="22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他</a:t>
            </a:r>
          </a:p>
        </p:txBody>
      </p:sp>
      <p:sp>
        <p:nvSpPr>
          <p:cNvPr id="12" name="四角形: 角を丸くする 11"/>
          <p:cNvSpPr/>
          <p:nvPr/>
        </p:nvSpPr>
        <p:spPr>
          <a:xfrm>
            <a:off x="4486064" y="230925"/>
            <a:ext cx="2819611" cy="57012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実施報告書</a:t>
            </a:r>
            <a:r>
              <a:rPr kumimoji="1" lang="en-US" altLang="ja-JP"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cxnSp>
        <p:nvCxnSpPr>
          <p:cNvPr id="21" name="直線矢印コネクタ 20"/>
          <p:cNvCxnSpPr>
            <a:cxnSpLocks/>
          </p:cNvCxnSpPr>
          <p:nvPr/>
        </p:nvCxnSpPr>
        <p:spPr>
          <a:xfrm>
            <a:off x="2339222" y="1449538"/>
            <a:ext cx="2514191" cy="39355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551850" y="969825"/>
            <a:ext cx="6358008" cy="369332"/>
          </a:xfrm>
          <a:prstGeom prst="rect">
            <a:avLst/>
          </a:prstGeom>
          <a:noFill/>
        </p:spPr>
        <p:txBody>
          <a:bodyPr wrap="square" rtlCol="0">
            <a:spAutoFit/>
          </a:bodyPr>
          <a:lstStyle/>
          <a:p>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④</a:t>
            </a:r>
            <a:r>
              <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ＣＯ効果の算定根拠</a:t>
            </a:r>
            <a:r>
              <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ＣＯ２削減コスト・算定根拠</a:t>
            </a:r>
            <a:r>
              <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endPar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Tree>
    <p:extLst>
      <p:ext uri="{BB962C8B-B14F-4D97-AF65-F5344CB8AC3E}">
        <p14:creationId xmlns:p14="http://schemas.microsoft.com/office/powerpoint/2010/main" val="2084784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07281" y="242885"/>
            <a:ext cx="1214431"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22</a:t>
            </a:r>
            <a:r>
              <a:rPr kumimoji="1" lang="ja-JP" altLang="en-US" sz="1600" dirty="0">
                <a:latin typeface="HG丸ｺﾞｼｯｸM-PRO" panose="020F0600000000000000" pitchFamily="50" charset="-128"/>
                <a:ea typeface="HG丸ｺﾞｼｯｸM-PRO" panose="020F0600000000000000" pitchFamily="50" charset="-128"/>
              </a:rPr>
              <a:t>ページ</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92" y="242885"/>
            <a:ext cx="7101747" cy="6372228"/>
          </a:xfrm>
          <a:prstGeom prst="rect">
            <a:avLst/>
          </a:prstGeom>
          <a:ln w="12700">
            <a:solidFill>
              <a:schemeClr val="tx1"/>
            </a:solidFill>
          </a:ln>
        </p:spPr>
      </p:pic>
      <p:sp>
        <p:nvSpPr>
          <p:cNvPr id="24" name="テキスト ボックス 23"/>
          <p:cNvSpPr txBox="1"/>
          <p:nvPr/>
        </p:nvSpPr>
        <p:spPr>
          <a:xfrm>
            <a:off x="2485936" y="1177987"/>
            <a:ext cx="4076534" cy="461665"/>
          </a:xfrm>
          <a:prstGeom prst="rect">
            <a:avLst/>
          </a:prstGeom>
          <a:noFill/>
        </p:spPr>
        <p:txBody>
          <a:bodyPr wrap="square" rtlCol="0">
            <a:spAutoFit/>
          </a:bodyPr>
          <a:lstStyle/>
          <a:p>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⑥ </a:t>
            </a:r>
            <a:r>
              <a:rPr kumimoji="1"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&lt;</a:t>
            </a:r>
            <a:r>
              <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事業実施スケジュール</a:t>
            </a:r>
            <a:r>
              <a:rPr kumimoji="1"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&gt;</a:t>
            </a:r>
            <a:endParaRPr kumimoji="1"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9" name="四角形: 角を丸くする 8"/>
          <p:cNvSpPr/>
          <p:nvPr/>
        </p:nvSpPr>
        <p:spPr>
          <a:xfrm>
            <a:off x="418711" y="3737444"/>
            <a:ext cx="6568305" cy="1463205"/>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11" y="1764425"/>
            <a:ext cx="8361813" cy="1702446"/>
          </a:xfrm>
          <a:prstGeom prst="rect">
            <a:avLst/>
          </a:prstGeom>
          <a:ln w="38100">
            <a:solidFill>
              <a:srgbClr val="FF0000"/>
            </a:solidFill>
          </a:ln>
        </p:spPr>
      </p:pic>
      <p:cxnSp>
        <p:nvCxnSpPr>
          <p:cNvPr id="13" name="直線矢印コネクタ 12"/>
          <p:cNvCxnSpPr>
            <a:cxnSpLocks/>
          </p:cNvCxnSpPr>
          <p:nvPr/>
        </p:nvCxnSpPr>
        <p:spPr>
          <a:xfrm flipV="1">
            <a:off x="6985602" y="3483314"/>
            <a:ext cx="840425" cy="85758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四角形: 角を丸くする 11"/>
          <p:cNvSpPr/>
          <p:nvPr/>
        </p:nvSpPr>
        <p:spPr>
          <a:xfrm>
            <a:off x="4524203" y="226442"/>
            <a:ext cx="2819610" cy="7130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実施報告書</a:t>
            </a:r>
            <a:r>
              <a:rPr kumimoji="1" lang="en-US" altLang="ja-JP"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r>
              <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別紙１</a:t>
            </a:r>
            <a:r>
              <a:rPr kumimoji="1" lang="en-US" altLang="ja-JP"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a:t>
            </a:r>
            <a:endParaRPr kumimoji="1" lang="ja-JP" altLang="en-US" sz="2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Tree>
    <p:extLst>
      <p:ext uri="{BB962C8B-B14F-4D97-AF65-F5344CB8AC3E}">
        <p14:creationId xmlns:p14="http://schemas.microsoft.com/office/powerpoint/2010/main" val="1022452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56ED73-148B-4C2F-B25B-9BFEAB2E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30" y="241793"/>
            <a:ext cx="4481195" cy="6359031"/>
          </a:xfrm>
          <a:prstGeom prst="rect">
            <a:avLst/>
          </a:prstGeom>
          <a:ln>
            <a:solidFill>
              <a:schemeClr val="tx1"/>
            </a:solidFill>
          </a:ln>
        </p:spPr>
      </p:pic>
      <p:sp>
        <p:nvSpPr>
          <p:cNvPr id="4" name="テキスト ボックス 3"/>
          <p:cNvSpPr txBox="1"/>
          <p:nvPr/>
        </p:nvSpPr>
        <p:spPr>
          <a:xfrm>
            <a:off x="7677152" y="241794"/>
            <a:ext cx="1166812" cy="584775"/>
          </a:xfrm>
          <a:prstGeom prst="rect">
            <a:avLst/>
          </a:prstGeom>
          <a:noFill/>
          <a:ln>
            <a:solidFill>
              <a:schemeClr val="tx1"/>
            </a:solidFill>
          </a:ln>
        </p:spPr>
        <p:txBody>
          <a:bodyPr wrap="square" rtlCol="0">
            <a:spAutoFit/>
          </a:bodyPr>
          <a:lstStyle/>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23</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ページ</a:t>
            </a:r>
            <a:endParaRPr kumimoji="1"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仕様書</a:t>
            </a: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a:t>
            </a:r>
            <a:endParaRPr kumimoji="1"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4899397" y="2609172"/>
            <a:ext cx="2393376" cy="461665"/>
          </a:xfrm>
          <a:prstGeom prst="rect">
            <a:avLst/>
          </a:prstGeom>
          <a:noFill/>
        </p:spPr>
        <p:txBody>
          <a:bodyPr wrap="square" rtlCol="0">
            <a:spAutoFit/>
          </a:bodyPr>
          <a:lstStyle/>
          <a:p>
            <a:pPr>
              <a:defRPr/>
            </a:pPr>
            <a:r>
              <a:rPr kumimoji="1" lang="ja-JP" altLang="en-US" sz="24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経費実績額</a:t>
            </a:r>
          </a:p>
        </p:txBody>
      </p:sp>
      <p:sp>
        <p:nvSpPr>
          <p:cNvPr id="9" name="四角形: 角を丸くする 8"/>
          <p:cNvSpPr/>
          <p:nvPr/>
        </p:nvSpPr>
        <p:spPr>
          <a:xfrm>
            <a:off x="332507" y="774645"/>
            <a:ext cx="4460207" cy="1407355"/>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srgbClr val="FFFFFF"/>
              </a:solidFill>
              <a:latin typeface="Corbel" panose="020B0503020204020204"/>
              <a:ea typeface="ＭＳ ゴシック" panose="020B0609070205080204" pitchFamily="49" charset="-128"/>
            </a:endParaRPr>
          </a:p>
        </p:txBody>
      </p:sp>
      <p:cxnSp>
        <p:nvCxnSpPr>
          <p:cNvPr id="13" name="直線矢印コネクタ 12"/>
          <p:cNvCxnSpPr>
            <a:cxnSpLocks/>
          </p:cNvCxnSpPr>
          <p:nvPr/>
        </p:nvCxnSpPr>
        <p:spPr>
          <a:xfrm>
            <a:off x="2887904" y="2182000"/>
            <a:ext cx="541096" cy="98803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四角形: 角を丸くする 11"/>
          <p:cNvSpPr/>
          <p:nvPr/>
        </p:nvSpPr>
        <p:spPr>
          <a:xfrm>
            <a:off x="3158452" y="233887"/>
            <a:ext cx="4296072" cy="88311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省エネ型大型浄化槽システム導入推進事業に要する</a:t>
            </a:r>
            <a:endParaRPr kumimoji="1" lang="en-US" altLang="ja-JP" sz="1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pPr>
              <a:defRPr/>
            </a:pPr>
            <a:r>
              <a:rPr kumimoji="1" lang="ja-JP" altLang="en-US" sz="2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経費所用額精算調書（別紙２）</a:t>
            </a:r>
          </a:p>
        </p:txBody>
      </p:sp>
      <p:pic>
        <p:nvPicPr>
          <p:cNvPr id="7" name="図 6">
            <a:extLst>
              <a:ext uri="{FF2B5EF4-FFF2-40B4-BE49-F238E27FC236}">
                <a16:creationId xmlns:a16="http://schemas.microsoft.com/office/drawing/2014/main" id="{F3B2F78B-E1F9-419E-A267-EE96F920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4" y="3170037"/>
            <a:ext cx="8400860" cy="2540686"/>
          </a:xfrm>
          <a:prstGeom prst="rect">
            <a:avLst/>
          </a:prstGeom>
          <a:ln w="25400">
            <a:solidFill>
              <a:srgbClr val="FF0000"/>
            </a:solidFill>
          </a:ln>
        </p:spPr>
      </p:pic>
    </p:spTree>
    <p:extLst>
      <p:ext uri="{BB962C8B-B14F-4D97-AF65-F5344CB8AC3E}">
        <p14:creationId xmlns:p14="http://schemas.microsoft.com/office/powerpoint/2010/main" val="419263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420337" y="357804"/>
            <a:ext cx="2966330" cy="7577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事業概要</a:t>
            </a:r>
            <a:endParaRPr kumimoji="1" lang="en-US" altLang="ja-JP"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楕円 4"/>
          <p:cNvSpPr/>
          <p:nvPr/>
        </p:nvSpPr>
        <p:spPr>
          <a:xfrm>
            <a:off x="420337" y="2001758"/>
            <a:ext cx="1773324" cy="830912"/>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事業趣旨</a:t>
            </a:r>
          </a:p>
        </p:txBody>
      </p:sp>
      <p:sp>
        <p:nvSpPr>
          <p:cNvPr id="7" name="正方形/長方形 6"/>
          <p:cNvSpPr/>
          <p:nvPr/>
        </p:nvSpPr>
        <p:spPr>
          <a:xfrm>
            <a:off x="2404535" y="1752964"/>
            <a:ext cx="6333066" cy="1323439"/>
          </a:xfrm>
          <a:prstGeom prst="rect">
            <a:avLst/>
          </a:prstGeom>
          <a:solidFill>
            <a:schemeClr val="accent1">
              <a:lumMod val="20000"/>
              <a:lumOff val="80000"/>
            </a:schemeClr>
          </a:solidFill>
        </p:spPr>
        <p:txBody>
          <a:bodyPr wrap="square">
            <a:spAutoFit/>
          </a:bodyPr>
          <a:lstStyle/>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既設大型合併処理浄化槽の処理工程におけるエネルギー起源二酸化炭素の排出の抑制を図るために高効率な機械設備等を導入し、地球環境保全及び生活環境の保全に資することを目的とする。</a:t>
            </a:r>
          </a:p>
        </p:txBody>
      </p:sp>
      <p:sp>
        <p:nvSpPr>
          <p:cNvPr id="8" name="楕円 7"/>
          <p:cNvSpPr/>
          <p:nvPr/>
        </p:nvSpPr>
        <p:spPr>
          <a:xfrm>
            <a:off x="390659" y="3890139"/>
            <a:ext cx="1803002" cy="830744"/>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事業内容</a:t>
            </a:r>
          </a:p>
        </p:txBody>
      </p:sp>
      <p:sp>
        <p:nvSpPr>
          <p:cNvPr id="9" name="正方形/長方形 8"/>
          <p:cNvSpPr/>
          <p:nvPr/>
        </p:nvSpPr>
        <p:spPr>
          <a:xfrm>
            <a:off x="2404535" y="3643792"/>
            <a:ext cx="6093352" cy="1323439"/>
          </a:xfrm>
          <a:prstGeom prst="rect">
            <a:avLst/>
          </a:prstGeom>
          <a:solidFill>
            <a:schemeClr val="accent1">
              <a:lumMod val="20000"/>
              <a:lumOff val="80000"/>
            </a:schemeClr>
          </a:solidFill>
        </p:spPr>
        <p:txBody>
          <a:bodyPr wrap="square">
            <a:spAutoFit/>
          </a:bodyPr>
          <a:lstStyle/>
          <a:p>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101</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人槽以上の既設大型合併処理浄化槽にかかる、省</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CO2</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型の高度化設備（高効率ブロワ、インバータ制御装置等）の導入・改修費について、</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1/2</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を補助する。</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10" name="楕円 9"/>
          <p:cNvSpPr/>
          <p:nvPr/>
        </p:nvSpPr>
        <p:spPr>
          <a:xfrm>
            <a:off x="452176" y="5362980"/>
            <a:ext cx="1773324" cy="830744"/>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予算規模</a:t>
            </a:r>
          </a:p>
        </p:txBody>
      </p:sp>
      <p:sp>
        <p:nvSpPr>
          <p:cNvPr id="11" name="正方形/長方形 10"/>
          <p:cNvSpPr/>
          <p:nvPr/>
        </p:nvSpPr>
        <p:spPr>
          <a:xfrm>
            <a:off x="2404535" y="5561199"/>
            <a:ext cx="4029076" cy="400110"/>
          </a:xfrm>
          <a:prstGeom prst="rect">
            <a:avLst/>
          </a:prstGeom>
          <a:solidFill>
            <a:schemeClr val="accent1">
              <a:lumMod val="20000"/>
              <a:lumOff val="80000"/>
            </a:schemeClr>
          </a:solidFill>
        </p:spPr>
        <p:txBody>
          <a:bodyPr wrap="square">
            <a:spAutoFit/>
          </a:bodyPr>
          <a:lstStyle/>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平成</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29</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年度予算額：</a:t>
            </a:r>
            <a:r>
              <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10</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億円</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12" name="テキスト ボックス 11"/>
          <p:cNvSpPr txBox="1"/>
          <p:nvPr/>
        </p:nvSpPr>
        <p:spPr>
          <a:xfrm>
            <a:off x="7349773" y="330488"/>
            <a:ext cx="1387828"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a:t>
            </a:r>
            <a:r>
              <a:rPr kumimoji="1" lang="ja-JP" altLang="en-US" sz="1600" dirty="0">
                <a:latin typeface="HG丸ｺﾞｼｯｸM-PRO" panose="020F0600000000000000" pitchFamily="50" charset="-128"/>
                <a:ea typeface="HG丸ｺﾞｼｯｸM-PRO" panose="020F0600000000000000" pitchFamily="50" charset="-128"/>
              </a:rPr>
              <a:t>ページ上段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8866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1A26341-DBDD-470B-A91B-7C5CC92A7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30" y="241793"/>
            <a:ext cx="4481195" cy="6359031"/>
          </a:xfrm>
          <a:prstGeom prst="rect">
            <a:avLst/>
          </a:prstGeom>
          <a:ln>
            <a:solidFill>
              <a:schemeClr val="tx1"/>
            </a:solidFill>
          </a:ln>
        </p:spPr>
      </p:pic>
      <p:sp>
        <p:nvSpPr>
          <p:cNvPr id="14" name="テキスト ボックス 13"/>
          <p:cNvSpPr txBox="1"/>
          <p:nvPr/>
        </p:nvSpPr>
        <p:spPr>
          <a:xfrm>
            <a:off x="7594016" y="288905"/>
            <a:ext cx="1214430" cy="584775"/>
          </a:xfrm>
          <a:prstGeom prst="rect">
            <a:avLst/>
          </a:prstGeom>
          <a:noFill/>
          <a:ln>
            <a:solidFill>
              <a:schemeClr val="tx1"/>
            </a:solidFill>
          </a:ln>
        </p:spPr>
        <p:txBody>
          <a:bodyPr wrap="square" rtlCol="0">
            <a:spAutoFit/>
          </a:bodyPr>
          <a:lstStyle/>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23</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ページ</a:t>
            </a:r>
            <a:endParaRPr kumimoji="1"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仕様書</a:t>
            </a: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a:t>
            </a:r>
            <a:endParaRPr kumimoji="1"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340068" y="2175008"/>
            <a:ext cx="4401981" cy="2725605"/>
          </a:xfrm>
          <a:prstGeom prst="roundRect">
            <a:avLst>
              <a:gd name="adj" fmla="val 6078"/>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srgbClr val="FFFFFF"/>
              </a:solidFill>
              <a:latin typeface="Corbel" panose="020B0503020204020204"/>
              <a:ea typeface="ＭＳ ゴシック" panose="020B0609070205080204" pitchFamily="49" charset="-128"/>
            </a:endParaRPr>
          </a:p>
        </p:txBody>
      </p:sp>
      <p:sp>
        <p:nvSpPr>
          <p:cNvPr id="15" name="四角形: 角を丸くする 14"/>
          <p:cNvSpPr/>
          <p:nvPr/>
        </p:nvSpPr>
        <p:spPr>
          <a:xfrm>
            <a:off x="3090565" y="208629"/>
            <a:ext cx="4238921" cy="8423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省エネ型大型浄化槽システム導入推進事業に要する</a:t>
            </a:r>
            <a:endParaRPr kumimoji="1" lang="en-US" altLang="ja-JP" sz="1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pPr>
              <a:defRPr/>
            </a:pPr>
            <a:r>
              <a:rPr kumimoji="1" lang="ja-JP" altLang="en-US" sz="2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経費所用額精算調書（別紙２）</a:t>
            </a:r>
          </a:p>
        </p:txBody>
      </p:sp>
      <p:sp>
        <p:nvSpPr>
          <p:cNvPr id="5" name="テキスト ボックス 4"/>
          <p:cNvSpPr txBox="1"/>
          <p:nvPr/>
        </p:nvSpPr>
        <p:spPr>
          <a:xfrm>
            <a:off x="4975129" y="1343271"/>
            <a:ext cx="3657600" cy="400110"/>
          </a:xfrm>
          <a:prstGeom prst="rect">
            <a:avLst/>
          </a:prstGeom>
          <a:noFill/>
        </p:spPr>
        <p:txBody>
          <a:bodyPr vert="horz" wrap="square" rtlCol="0">
            <a:spAutoFit/>
          </a:bodyPr>
          <a:lstStyle/>
          <a:p>
            <a:pPr>
              <a:defRPr/>
            </a:pPr>
            <a:r>
              <a:rPr kumimoji="1" lang="ja-JP" altLang="en-US" sz="20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補助対象経費実支出額内訳</a:t>
            </a:r>
            <a:endParaRPr kumimoji="1" lang="ja-JP" altLang="en-US" sz="2000" dirty="0">
              <a:solidFill>
                <a:srgbClr val="000000"/>
              </a:solidFill>
              <a:latin typeface="Corbel" panose="020B0503020204020204"/>
              <a:ea typeface="ＭＳ ゴシック" panose="020B0609070205080204" pitchFamily="49" charset="-128"/>
            </a:endParaRPr>
          </a:p>
        </p:txBody>
      </p:sp>
      <p:cxnSp>
        <p:nvCxnSpPr>
          <p:cNvPr id="13" name="直線矢印コネクタ 12"/>
          <p:cNvCxnSpPr>
            <a:cxnSpLocks/>
          </p:cNvCxnSpPr>
          <p:nvPr/>
        </p:nvCxnSpPr>
        <p:spPr>
          <a:xfrm>
            <a:off x="607049" y="4905201"/>
            <a:ext cx="417174" cy="35522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7F69E713-4172-4CEA-AC41-AE49D22FA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23" y="1815200"/>
            <a:ext cx="7798511" cy="4674391"/>
          </a:xfrm>
          <a:prstGeom prst="rect">
            <a:avLst/>
          </a:prstGeom>
          <a:ln w="25400">
            <a:solidFill>
              <a:srgbClr val="FF0000"/>
            </a:solidFill>
          </a:ln>
        </p:spPr>
      </p:pic>
    </p:spTree>
    <p:extLst>
      <p:ext uri="{BB962C8B-B14F-4D97-AF65-F5344CB8AC3E}">
        <p14:creationId xmlns:p14="http://schemas.microsoft.com/office/powerpoint/2010/main" val="4155537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75" y="260329"/>
            <a:ext cx="4538640" cy="6340496"/>
          </a:xfrm>
          <a:prstGeom prst="rect">
            <a:avLst/>
          </a:prstGeom>
          <a:ln w="12700">
            <a:solidFill>
              <a:schemeClr val="tx1"/>
            </a:solidFill>
          </a:ln>
        </p:spPr>
      </p:pic>
      <p:cxnSp>
        <p:nvCxnSpPr>
          <p:cNvPr id="13" name="直線矢印コネクタ 12"/>
          <p:cNvCxnSpPr>
            <a:cxnSpLocks/>
          </p:cNvCxnSpPr>
          <p:nvPr/>
        </p:nvCxnSpPr>
        <p:spPr>
          <a:xfrm flipV="1">
            <a:off x="2196538" y="4246556"/>
            <a:ext cx="1018286" cy="713161"/>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878632" y="2239109"/>
            <a:ext cx="4477011" cy="461665"/>
          </a:xfrm>
          <a:prstGeom prst="rect">
            <a:avLst/>
          </a:prstGeom>
          <a:noFill/>
        </p:spPr>
        <p:txBody>
          <a:bodyPr wrap="square" rtlCol="0">
            <a:spAutoFit/>
          </a:bodyPr>
          <a:lstStyle/>
          <a:p>
            <a:pPr>
              <a:defRPr/>
            </a:pPr>
            <a:r>
              <a:rPr kumimoji="1" lang="ja-JP" altLang="en-US" sz="24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購入した主な財産の内訳</a:t>
            </a:r>
          </a:p>
        </p:txBody>
      </p:sp>
      <p:sp>
        <p:nvSpPr>
          <p:cNvPr id="17" name="テキスト ボックス 16"/>
          <p:cNvSpPr txBox="1"/>
          <p:nvPr/>
        </p:nvSpPr>
        <p:spPr>
          <a:xfrm>
            <a:off x="7662865" y="260329"/>
            <a:ext cx="1214430" cy="584775"/>
          </a:xfrm>
          <a:prstGeom prst="rect">
            <a:avLst/>
          </a:prstGeom>
          <a:noFill/>
          <a:ln>
            <a:solidFill>
              <a:schemeClr val="tx1"/>
            </a:solidFill>
          </a:ln>
        </p:spPr>
        <p:txBody>
          <a:bodyPr wrap="square" rtlCol="0">
            <a:spAutoFit/>
          </a:bodyPr>
          <a:lstStyle/>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23</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ページ</a:t>
            </a:r>
            <a:endParaRPr kumimoji="1"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仕様書</a:t>
            </a: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a:t>
            </a:r>
            <a:endParaRPr kumimoji="1"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418425" y="5004535"/>
            <a:ext cx="4460207" cy="866689"/>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srgbClr val="FFFFFF"/>
              </a:solidFill>
              <a:latin typeface="Corbel" panose="020B0503020204020204"/>
              <a:ea typeface="ＭＳ ゴシック" panose="020B0609070205080204" pitchFamily="49"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90" y="2814188"/>
            <a:ext cx="8531817" cy="1387550"/>
          </a:xfrm>
          <a:prstGeom prst="rect">
            <a:avLst/>
          </a:prstGeom>
          <a:ln w="38100">
            <a:solidFill>
              <a:srgbClr val="FF0000"/>
            </a:solidFill>
          </a:ln>
        </p:spPr>
      </p:pic>
      <p:sp>
        <p:nvSpPr>
          <p:cNvPr id="12" name="四角形: 角を丸くする 11"/>
          <p:cNvSpPr/>
          <p:nvPr/>
        </p:nvSpPr>
        <p:spPr>
          <a:xfrm>
            <a:off x="3104853" y="246041"/>
            <a:ext cx="4238921" cy="8423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省エネ型大型浄化槽システム導入推進事業に要する</a:t>
            </a:r>
            <a:endParaRPr kumimoji="1" lang="en-US" altLang="ja-JP" sz="1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a:p>
            <a:pPr>
              <a:defRPr/>
            </a:pPr>
            <a:r>
              <a:rPr kumimoji="1" lang="ja-JP" altLang="en-US" sz="2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経費所用額精算調書（別紙２）</a:t>
            </a:r>
          </a:p>
        </p:txBody>
      </p:sp>
    </p:spTree>
    <p:extLst>
      <p:ext uri="{BB962C8B-B14F-4D97-AF65-F5344CB8AC3E}">
        <p14:creationId xmlns:p14="http://schemas.microsoft.com/office/powerpoint/2010/main" val="940055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矢印コネクタ 12"/>
          <p:cNvCxnSpPr>
            <a:cxnSpLocks/>
          </p:cNvCxnSpPr>
          <p:nvPr/>
        </p:nvCxnSpPr>
        <p:spPr>
          <a:xfrm flipV="1">
            <a:off x="2196538" y="4246556"/>
            <a:ext cx="1018286" cy="713161"/>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185859" y="2012213"/>
            <a:ext cx="3193381" cy="769441"/>
          </a:xfrm>
          <a:prstGeom prst="rect">
            <a:avLst/>
          </a:prstGeom>
          <a:noFill/>
        </p:spPr>
        <p:txBody>
          <a:bodyPr wrap="square" rtlCol="0">
            <a:spAutoFit/>
          </a:bodyPr>
          <a:lstStyle/>
          <a:p>
            <a:pPr>
              <a:defRPr/>
            </a:pPr>
            <a:r>
              <a:rPr kumimoji="1" lang="ja-JP" altLang="en-US" sz="22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事業を行った場所・</a:t>
            </a:r>
            <a:endParaRPr kumimoji="1" lang="en-US" altLang="ja-JP" sz="22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defRPr/>
            </a:pPr>
            <a:r>
              <a:rPr kumimoji="1" lang="ja-JP" altLang="en-US" sz="22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建物の住所と写真</a:t>
            </a:r>
          </a:p>
        </p:txBody>
      </p:sp>
      <p:sp>
        <p:nvSpPr>
          <p:cNvPr id="17" name="テキスト ボックス 16"/>
          <p:cNvSpPr txBox="1"/>
          <p:nvPr/>
        </p:nvSpPr>
        <p:spPr>
          <a:xfrm>
            <a:off x="7701000" y="272065"/>
            <a:ext cx="1147757" cy="584775"/>
          </a:xfrm>
          <a:prstGeom prst="rect">
            <a:avLst/>
          </a:prstGeom>
          <a:noFill/>
          <a:ln>
            <a:solidFill>
              <a:schemeClr val="tx1"/>
            </a:solidFill>
          </a:ln>
        </p:spPr>
        <p:txBody>
          <a:bodyPr wrap="square" rtlCol="0">
            <a:spAutoFit/>
          </a:bodyPr>
          <a:lstStyle/>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24</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ページ</a:t>
            </a:r>
            <a:endParaRPr kumimoji="1"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仕様書</a:t>
            </a: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a:t>
            </a:r>
            <a:endParaRPr kumimoji="1"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50" y="272065"/>
            <a:ext cx="4452492" cy="6343047"/>
          </a:xfrm>
          <a:prstGeom prst="rect">
            <a:avLst/>
          </a:prstGeom>
          <a:ln w="12700">
            <a:solidFill>
              <a:schemeClr val="tx1"/>
            </a:solidFill>
          </a:ln>
        </p:spPr>
      </p:pic>
      <p:sp>
        <p:nvSpPr>
          <p:cNvPr id="9" name="四角形: 角を丸くする 8"/>
          <p:cNvSpPr/>
          <p:nvPr/>
        </p:nvSpPr>
        <p:spPr>
          <a:xfrm>
            <a:off x="412277" y="651778"/>
            <a:ext cx="4155638" cy="1848536"/>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srgbClr val="FFFFFF"/>
              </a:solidFill>
              <a:latin typeface="Corbel" panose="020B0503020204020204"/>
              <a:ea typeface="ＭＳ ゴシック" panose="020B0609070205080204" pitchFamily="49"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77" y="2919071"/>
            <a:ext cx="8436480" cy="3533771"/>
          </a:xfrm>
          <a:prstGeom prst="rect">
            <a:avLst/>
          </a:prstGeom>
          <a:ln w="38100">
            <a:solidFill>
              <a:srgbClr val="FF0000"/>
            </a:solidFill>
          </a:ln>
        </p:spPr>
      </p:pic>
      <p:cxnSp>
        <p:nvCxnSpPr>
          <p:cNvPr id="14" name="直線矢印コネクタ 13"/>
          <p:cNvCxnSpPr>
            <a:cxnSpLocks/>
          </p:cNvCxnSpPr>
          <p:nvPr/>
        </p:nvCxnSpPr>
        <p:spPr>
          <a:xfrm>
            <a:off x="4516033" y="2396934"/>
            <a:ext cx="348736" cy="483093"/>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四角形: 角を丸くする 9"/>
          <p:cNvSpPr/>
          <p:nvPr/>
        </p:nvSpPr>
        <p:spPr>
          <a:xfrm>
            <a:off x="3604915" y="272065"/>
            <a:ext cx="3395960" cy="68901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24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添付資料（写真）の</a:t>
            </a:r>
            <a:r>
              <a:rPr kumimoji="1" lang="ja-JP" altLang="en-US" sz="24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例</a:t>
            </a:r>
            <a:endParaRPr kumimoji="1" lang="ja-JP" altLang="en-US"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Tree>
    <p:extLst>
      <p:ext uri="{BB962C8B-B14F-4D97-AF65-F5344CB8AC3E}">
        <p14:creationId xmlns:p14="http://schemas.microsoft.com/office/powerpoint/2010/main" val="1992335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7" y="236509"/>
            <a:ext cx="4485325" cy="6389822"/>
          </a:xfrm>
          <a:prstGeom prst="rect">
            <a:avLst/>
          </a:prstGeom>
          <a:ln w="12700">
            <a:solidFill>
              <a:schemeClr val="tx1"/>
            </a:solidFill>
          </a:ln>
        </p:spPr>
      </p:pic>
      <p:sp>
        <p:nvSpPr>
          <p:cNvPr id="17" name="テキスト ボックス 16"/>
          <p:cNvSpPr txBox="1"/>
          <p:nvPr/>
        </p:nvSpPr>
        <p:spPr>
          <a:xfrm>
            <a:off x="7788156" y="230737"/>
            <a:ext cx="1098670" cy="584775"/>
          </a:xfrm>
          <a:prstGeom prst="rect">
            <a:avLst/>
          </a:prstGeom>
          <a:noFill/>
          <a:ln>
            <a:solidFill>
              <a:schemeClr val="tx1"/>
            </a:solidFill>
          </a:ln>
        </p:spPr>
        <p:txBody>
          <a:bodyPr wrap="square" rtlCol="0">
            <a:spAutoFit/>
          </a:bodyPr>
          <a:lstStyle/>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24</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ページ</a:t>
            </a:r>
            <a:endParaRPr kumimoji="1"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仕様書</a:t>
            </a: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a:t>
            </a:r>
            <a:endParaRPr kumimoji="1"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333909" y="2652039"/>
            <a:ext cx="4257676" cy="3974292"/>
          </a:xfrm>
          <a:prstGeom prst="roundRect">
            <a:avLst>
              <a:gd name="adj" fmla="val 8978"/>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srgbClr val="FFFFFF"/>
              </a:solidFill>
              <a:latin typeface="Corbel" panose="020B0503020204020204"/>
              <a:ea typeface="ＭＳ ゴシック" panose="020B0609070205080204" pitchFamily="49"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85" y="903628"/>
            <a:ext cx="6663621" cy="2777612"/>
          </a:xfrm>
          <a:prstGeom prst="rect">
            <a:avLst/>
          </a:prstGeom>
          <a:ln w="38100">
            <a:solidFill>
              <a:srgbClr val="FF0000"/>
            </a:solidFill>
          </a:ln>
        </p:spPr>
      </p:pic>
      <p:cxnSp>
        <p:nvCxnSpPr>
          <p:cNvPr id="14" name="直線矢印コネクタ 13"/>
          <p:cNvCxnSpPr>
            <a:cxnSpLocks/>
          </p:cNvCxnSpPr>
          <p:nvPr/>
        </p:nvCxnSpPr>
        <p:spPr>
          <a:xfrm flipV="1">
            <a:off x="659945" y="2043113"/>
            <a:ext cx="521740" cy="60892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926915" y="1211709"/>
            <a:ext cx="923330" cy="5343907"/>
          </a:xfrm>
          <a:prstGeom prst="rect">
            <a:avLst/>
          </a:prstGeom>
          <a:noFill/>
          <a:ln>
            <a:noFill/>
          </a:ln>
        </p:spPr>
        <p:txBody>
          <a:bodyPr vert="eaVert" wrap="square" rtlCol="0">
            <a:spAutoFit/>
          </a:bodyPr>
          <a:lstStyle/>
          <a:p>
            <a:pPr lvl="0"/>
            <a:r>
              <a:rPr kumimoji="1" lang="ja-JP" altLang="en-US" sz="24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日付、事業に係る機械設備の詳細、更新前・更新後の写真</a:t>
            </a: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685" y="3762586"/>
            <a:ext cx="6663621" cy="2853449"/>
          </a:xfrm>
          <a:prstGeom prst="rect">
            <a:avLst/>
          </a:prstGeom>
          <a:ln w="38100">
            <a:solidFill>
              <a:srgbClr val="FF0000"/>
            </a:solidFill>
          </a:ln>
        </p:spPr>
      </p:pic>
      <p:sp>
        <p:nvSpPr>
          <p:cNvPr id="19" name="四角形: 角を丸くする 18"/>
          <p:cNvSpPr/>
          <p:nvPr/>
        </p:nvSpPr>
        <p:spPr>
          <a:xfrm>
            <a:off x="4634449" y="245025"/>
            <a:ext cx="2959142" cy="49266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defRPr/>
            </a:pPr>
            <a:r>
              <a:rPr kumimoji="1" lang="ja-JP" altLang="en-US" sz="20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添付資料（写真）の</a:t>
            </a:r>
            <a:r>
              <a:rPr kumimoji="1" lang="ja-JP" altLang="en-US" sz="20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例</a:t>
            </a:r>
            <a:endParaRPr kumimoji="1" lang="ja-JP" altLang="en-US" sz="16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Tree>
    <p:extLst>
      <p:ext uri="{BB962C8B-B14F-4D97-AF65-F5344CB8AC3E}">
        <p14:creationId xmlns:p14="http://schemas.microsoft.com/office/powerpoint/2010/main" val="1695599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13" y="223558"/>
            <a:ext cx="4495800" cy="6402276"/>
          </a:xfrm>
          <a:prstGeom prst="rect">
            <a:avLst/>
          </a:prstGeom>
          <a:ln w="12700">
            <a:solidFill>
              <a:schemeClr val="tx1"/>
            </a:solidFill>
          </a:ln>
        </p:spPr>
      </p:pic>
      <p:sp>
        <p:nvSpPr>
          <p:cNvPr id="17" name="テキスト ボックス 16"/>
          <p:cNvSpPr txBox="1"/>
          <p:nvPr/>
        </p:nvSpPr>
        <p:spPr>
          <a:xfrm>
            <a:off x="7728476" y="232804"/>
            <a:ext cx="1157396" cy="584775"/>
          </a:xfrm>
          <a:prstGeom prst="rect">
            <a:avLst/>
          </a:prstGeom>
          <a:noFill/>
          <a:ln>
            <a:solidFill>
              <a:schemeClr val="tx1"/>
            </a:solidFill>
          </a:ln>
        </p:spPr>
        <p:txBody>
          <a:bodyPr wrap="square" rtlCol="0">
            <a:spAutoFit/>
          </a:bodyPr>
          <a:lstStyle/>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25</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ページ</a:t>
            </a:r>
            <a:endParaRPr kumimoji="1"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仕様書</a:t>
            </a: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a:t>
            </a:r>
            <a:endParaRPr kumimoji="1"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7909632" y="1057462"/>
            <a:ext cx="923330" cy="5343907"/>
          </a:xfrm>
          <a:prstGeom prst="rect">
            <a:avLst/>
          </a:prstGeom>
          <a:noFill/>
          <a:ln>
            <a:noFill/>
          </a:ln>
        </p:spPr>
        <p:txBody>
          <a:bodyPr vert="eaVert" wrap="square" rtlCol="0">
            <a:spAutoFit/>
          </a:bodyPr>
          <a:lstStyle/>
          <a:p>
            <a:pPr lvl="0"/>
            <a:r>
              <a:rPr kumimoji="1" lang="ja-JP" altLang="en-US" sz="24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日付、事業に係る機械設備の詳細、更新前・更新後の写真</a:t>
            </a:r>
          </a:p>
        </p:txBody>
      </p:sp>
      <p:sp>
        <p:nvSpPr>
          <p:cNvPr id="9" name="四角形: 角を丸くする 8"/>
          <p:cNvSpPr/>
          <p:nvPr/>
        </p:nvSpPr>
        <p:spPr>
          <a:xfrm>
            <a:off x="347548" y="366434"/>
            <a:ext cx="4378491" cy="3643312"/>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srgbClr val="FFFFFF"/>
              </a:solidFill>
              <a:latin typeface="Corbel" panose="020B0503020204020204"/>
              <a:ea typeface="ＭＳ ゴシック" panose="020B0609070205080204" pitchFamily="49"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54" y="883977"/>
            <a:ext cx="6432222" cy="5665379"/>
          </a:xfrm>
          <a:prstGeom prst="rect">
            <a:avLst/>
          </a:prstGeom>
          <a:ln w="38100">
            <a:solidFill>
              <a:srgbClr val="FF0000"/>
            </a:solidFill>
          </a:ln>
        </p:spPr>
      </p:pic>
      <p:sp>
        <p:nvSpPr>
          <p:cNvPr id="19" name="四角形: 角を丸くする 18"/>
          <p:cNvSpPr/>
          <p:nvPr/>
        </p:nvSpPr>
        <p:spPr>
          <a:xfrm>
            <a:off x="4219945" y="232804"/>
            <a:ext cx="3266706" cy="5221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defRPr/>
            </a:pPr>
            <a:r>
              <a:rPr kumimoji="1" lang="ja-JP" altLang="en-US" sz="2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添付資料（写真）の</a:t>
            </a:r>
            <a:r>
              <a:rPr kumimoji="1" lang="ja-JP" altLang="en-US" sz="22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例</a:t>
            </a:r>
          </a:p>
        </p:txBody>
      </p:sp>
      <p:cxnSp>
        <p:nvCxnSpPr>
          <p:cNvPr id="14" name="直線矢印コネクタ 13"/>
          <p:cNvCxnSpPr>
            <a:cxnSpLocks/>
          </p:cNvCxnSpPr>
          <p:nvPr/>
        </p:nvCxnSpPr>
        <p:spPr>
          <a:xfrm>
            <a:off x="592203" y="3918980"/>
            <a:ext cx="675534" cy="89118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371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0" y="257172"/>
            <a:ext cx="4467229" cy="6361589"/>
          </a:xfrm>
          <a:prstGeom prst="rect">
            <a:avLst/>
          </a:prstGeom>
          <a:ln w="12700">
            <a:solidFill>
              <a:schemeClr val="tx1"/>
            </a:solidFill>
          </a:ln>
        </p:spPr>
      </p:pic>
      <p:sp>
        <p:nvSpPr>
          <p:cNvPr id="17" name="テキスト ボックス 16"/>
          <p:cNvSpPr txBox="1"/>
          <p:nvPr/>
        </p:nvSpPr>
        <p:spPr>
          <a:xfrm>
            <a:off x="7720013" y="257172"/>
            <a:ext cx="1138237" cy="584775"/>
          </a:xfrm>
          <a:prstGeom prst="rect">
            <a:avLst/>
          </a:prstGeom>
          <a:noFill/>
          <a:ln>
            <a:solidFill>
              <a:schemeClr val="tx1"/>
            </a:solidFill>
          </a:ln>
        </p:spPr>
        <p:txBody>
          <a:bodyPr wrap="square" rtlCol="0">
            <a:spAutoFit/>
          </a:bodyPr>
          <a:lstStyle/>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25</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ページ</a:t>
            </a:r>
            <a:endParaRPr kumimoji="1"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defRPr/>
            </a:pP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 (</a:t>
            </a:r>
            <a:r>
              <a:rPr kumimoji="1" lang="ja-JP" altLang="en-US" sz="1600" dirty="0">
                <a:solidFill>
                  <a:srgbClr val="000000"/>
                </a:solidFill>
                <a:latin typeface="HG丸ｺﾞｼｯｸM-PRO" panose="020F0600000000000000" pitchFamily="50" charset="-128"/>
                <a:ea typeface="HG丸ｺﾞｼｯｸM-PRO" panose="020F0600000000000000" pitchFamily="50" charset="-128"/>
              </a:rPr>
              <a:t>仕様書</a:t>
            </a:r>
            <a:r>
              <a:rPr kumimoji="1" lang="en-US" altLang="ja-JP" sz="1600" dirty="0">
                <a:solidFill>
                  <a:srgbClr val="000000"/>
                </a:solidFill>
                <a:latin typeface="HG丸ｺﾞｼｯｸM-PRO" panose="020F0600000000000000" pitchFamily="50" charset="-128"/>
                <a:ea typeface="HG丸ｺﾞｼｯｸM-PRO" panose="020F0600000000000000" pitchFamily="50" charset="-128"/>
              </a:rPr>
              <a:t>)</a:t>
            </a:r>
            <a:endParaRPr kumimoji="1"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9" name="四角形: 角を丸くする 8"/>
          <p:cNvSpPr/>
          <p:nvPr/>
        </p:nvSpPr>
        <p:spPr>
          <a:xfrm>
            <a:off x="309362" y="4165339"/>
            <a:ext cx="4257676" cy="2422386"/>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srgbClr val="FFFFFF"/>
              </a:solidFill>
              <a:latin typeface="Corbel" panose="020B0503020204020204"/>
              <a:ea typeface="ＭＳ ゴシック" panose="020B0609070205080204" pitchFamily="49"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16" y="1656663"/>
            <a:ext cx="8043863" cy="4501451"/>
          </a:xfrm>
          <a:prstGeom prst="rect">
            <a:avLst/>
          </a:prstGeom>
          <a:ln w="38100">
            <a:solidFill>
              <a:srgbClr val="FF0000"/>
            </a:solidFill>
          </a:ln>
        </p:spPr>
      </p:pic>
      <p:sp>
        <p:nvSpPr>
          <p:cNvPr id="19" name="四角形: 角を丸くする 18"/>
          <p:cNvSpPr/>
          <p:nvPr/>
        </p:nvSpPr>
        <p:spPr>
          <a:xfrm>
            <a:off x="3438136" y="328613"/>
            <a:ext cx="3234126" cy="6463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defRPr/>
            </a:pPr>
            <a:r>
              <a:rPr kumimoji="1" lang="ja-JP" altLang="en-US" sz="2200" dirty="0">
                <a:solidFill>
                  <a:srgbClr val="00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添付資料（写真）の</a:t>
            </a:r>
            <a:r>
              <a:rPr kumimoji="1" lang="ja-JP" altLang="en-US" sz="22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例</a:t>
            </a:r>
          </a:p>
        </p:txBody>
      </p:sp>
      <p:cxnSp>
        <p:nvCxnSpPr>
          <p:cNvPr id="14" name="直線矢印コネクタ 13"/>
          <p:cNvCxnSpPr>
            <a:cxnSpLocks/>
          </p:cNvCxnSpPr>
          <p:nvPr/>
        </p:nvCxnSpPr>
        <p:spPr>
          <a:xfrm flipV="1">
            <a:off x="4376776" y="6240742"/>
            <a:ext cx="678423" cy="30727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983058" y="1165421"/>
            <a:ext cx="4875192" cy="430887"/>
          </a:xfrm>
          <a:prstGeom prst="rect">
            <a:avLst/>
          </a:prstGeom>
          <a:noFill/>
          <a:ln>
            <a:noFill/>
          </a:ln>
        </p:spPr>
        <p:txBody>
          <a:bodyPr vert="horz" wrap="square" rtlCol="0">
            <a:spAutoFit/>
          </a:bodyPr>
          <a:lstStyle/>
          <a:p>
            <a:pPr lvl="0"/>
            <a:r>
              <a:rPr kumimoji="1" lang="ja-JP" altLang="en-US" sz="2200" dirty="0">
                <a:solidFill>
                  <a:srgbClr val="00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④ 設備と共に撮影する看板の表記例</a:t>
            </a:r>
          </a:p>
        </p:txBody>
      </p:sp>
    </p:spTree>
    <p:extLst>
      <p:ext uri="{BB962C8B-B14F-4D97-AF65-F5344CB8AC3E}">
        <p14:creationId xmlns:p14="http://schemas.microsoft.com/office/powerpoint/2010/main" val="473490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11" y="271460"/>
            <a:ext cx="4539798" cy="6315077"/>
          </a:xfrm>
          <a:prstGeom prst="rect">
            <a:avLst/>
          </a:prstGeom>
          <a:ln w="12700">
            <a:solidFill>
              <a:schemeClr val="tx1"/>
            </a:solidFill>
          </a:ln>
        </p:spPr>
      </p:pic>
      <p:sp>
        <p:nvSpPr>
          <p:cNvPr id="8" name="テキスト ボックス 7"/>
          <p:cNvSpPr txBox="1"/>
          <p:nvPr/>
        </p:nvSpPr>
        <p:spPr>
          <a:xfrm>
            <a:off x="5033963" y="2637563"/>
            <a:ext cx="3952875" cy="1200329"/>
          </a:xfrm>
          <a:prstGeom prst="rect">
            <a:avLst/>
          </a:prstGeom>
          <a:noFill/>
        </p:spPr>
        <p:txBody>
          <a:bodyPr wrap="square" rtlCol="0">
            <a:spAutoFit/>
          </a:bodyPr>
          <a:lstStyle/>
          <a:p>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ご</a:t>
            </a:r>
            <a:r>
              <a:rPr kumimoji="1" lang="ja-JP" altLang="en-US" sz="3600" dirty="0">
                <a:solidFill>
                  <a:srgbClr val="FF0000"/>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静聴</a:t>
            </a:r>
            <a:r>
              <a:rPr kumimoji="1" lang="ja-JP" altLang="en-US" sz="3600" dirty="0">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ありがとうございました。</a:t>
            </a:r>
          </a:p>
        </p:txBody>
      </p:sp>
    </p:spTree>
    <p:extLst>
      <p:ext uri="{BB962C8B-B14F-4D97-AF65-F5344CB8AC3E}">
        <p14:creationId xmlns:p14="http://schemas.microsoft.com/office/powerpoint/2010/main" val="3745589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433346" y="359833"/>
            <a:ext cx="3585499" cy="8981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事業スキーム</a:t>
            </a:r>
            <a:endParaRPr kumimoji="1" lang="en-US" altLang="ja-JP"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四角形: 角を丸くする 4"/>
          <p:cNvSpPr/>
          <p:nvPr/>
        </p:nvSpPr>
        <p:spPr>
          <a:xfrm>
            <a:off x="433346" y="2389682"/>
            <a:ext cx="1625459" cy="2620534"/>
          </a:xfrm>
          <a:prstGeom prst="roundRect">
            <a:avLst>
              <a:gd name="adj" fmla="val 1166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環境省</a:t>
            </a:r>
          </a:p>
        </p:txBody>
      </p:sp>
      <p:sp>
        <p:nvSpPr>
          <p:cNvPr id="6" name="四角形: 角を丸くする 5"/>
          <p:cNvSpPr/>
          <p:nvPr/>
        </p:nvSpPr>
        <p:spPr>
          <a:xfrm>
            <a:off x="3342159" y="2393013"/>
            <a:ext cx="2073478" cy="2620535"/>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一般社団法人</a:t>
            </a:r>
            <a:endPar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lgn="ct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全国浄化槽団体</a:t>
            </a:r>
            <a:endPar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lgn="ct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連合会</a:t>
            </a:r>
            <a:endPar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lgn="ct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（全浄連）</a:t>
            </a:r>
          </a:p>
        </p:txBody>
      </p:sp>
      <p:sp>
        <p:nvSpPr>
          <p:cNvPr id="7" name="四角形: 角を丸くする 6"/>
          <p:cNvSpPr/>
          <p:nvPr/>
        </p:nvSpPr>
        <p:spPr>
          <a:xfrm>
            <a:off x="6996541" y="2389682"/>
            <a:ext cx="1736185" cy="262053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補助事業</a:t>
            </a:r>
            <a:endPar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lgn="ct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申請者</a:t>
            </a:r>
            <a:endPar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lgn="ct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（自治体</a:t>
            </a:r>
            <a:endPar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lgn="ctr"/>
            <a:r>
              <a:rPr kumimoji="1"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民間）</a:t>
            </a:r>
          </a:p>
        </p:txBody>
      </p:sp>
      <p:sp>
        <p:nvSpPr>
          <p:cNvPr id="8" name="矢印: 右 7"/>
          <p:cNvSpPr/>
          <p:nvPr/>
        </p:nvSpPr>
        <p:spPr>
          <a:xfrm>
            <a:off x="2147777" y="3576399"/>
            <a:ext cx="1145506" cy="30003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右 8"/>
          <p:cNvSpPr/>
          <p:nvPr/>
        </p:nvSpPr>
        <p:spPr>
          <a:xfrm>
            <a:off x="5540789" y="2655382"/>
            <a:ext cx="1343171" cy="28065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p:cNvSpPr/>
          <p:nvPr/>
        </p:nvSpPr>
        <p:spPr>
          <a:xfrm flipH="1">
            <a:off x="5556166" y="3147825"/>
            <a:ext cx="1343170" cy="27372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p:cNvSpPr/>
          <p:nvPr/>
        </p:nvSpPr>
        <p:spPr>
          <a:xfrm>
            <a:off x="5576119" y="3638024"/>
            <a:ext cx="1343170" cy="27439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06249" y="2459079"/>
            <a:ext cx="552162" cy="307777"/>
          </a:xfrm>
          <a:prstGeom prst="rect">
            <a:avLst/>
          </a:prstGeom>
          <a:noFill/>
        </p:spPr>
        <p:txBody>
          <a:bodyPr wrap="square" rtlCol="0">
            <a:spAutoFit/>
          </a:bodyPr>
          <a:lstStyle/>
          <a:p>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公募</a:t>
            </a:r>
          </a:p>
        </p:txBody>
      </p:sp>
      <p:sp>
        <p:nvSpPr>
          <p:cNvPr id="13" name="テキスト ボックス 12"/>
          <p:cNvSpPr txBox="1"/>
          <p:nvPr/>
        </p:nvSpPr>
        <p:spPr>
          <a:xfrm>
            <a:off x="5920279" y="2938786"/>
            <a:ext cx="552163" cy="307777"/>
          </a:xfrm>
          <a:prstGeom prst="rect">
            <a:avLst/>
          </a:prstGeom>
          <a:noFill/>
        </p:spPr>
        <p:txBody>
          <a:bodyPr wrap="square" rtlCol="0">
            <a:spAutoFit/>
          </a:bodyPr>
          <a:lstStyle/>
          <a:p>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申請</a:t>
            </a:r>
          </a:p>
        </p:txBody>
      </p:sp>
      <p:sp>
        <p:nvSpPr>
          <p:cNvPr id="14" name="テキスト ボックス 13"/>
          <p:cNvSpPr txBox="1"/>
          <p:nvPr/>
        </p:nvSpPr>
        <p:spPr>
          <a:xfrm>
            <a:off x="5948343" y="3419212"/>
            <a:ext cx="552162" cy="307777"/>
          </a:xfrm>
          <a:prstGeom prst="rect">
            <a:avLst/>
          </a:prstGeom>
          <a:noFill/>
        </p:spPr>
        <p:txBody>
          <a:bodyPr wrap="square" rtlCol="0">
            <a:spAutoFit/>
          </a:bodyPr>
          <a:lstStyle/>
          <a:p>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審査</a:t>
            </a:r>
          </a:p>
        </p:txBody>
      </p:sp>
      <p:sp>
        <p:nvSpPr>
          <p:cNvPr id="15" name="矢印: 右 14"/>
          <p:cNvSpPr/>
          <p:nvPr/>
        </p:nvSpPr>
        <p:spPr>
          <a:xfrm flipH="1">
            <a:off x="5528219" y="4121288"/>
            <a:ext cx="1343170" cy="276965"/>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822056" y="3894043"/>
            <a:ext cx="996549" cy="307777"/>
          </a:xfrm>
          <a:prstGeom prst="rect">
            <a:avLst/>
          </a:prstGeom>
          <a:noFill/>
        </p:spPr>
        <p:txBody>
          <a:bodyPr wrap="square" rtlCol="0">
            <a:spAutoFit/>
          </a:bodyPr>
          <a:lstStyle/>
          <a:p>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完了報告</a:t>
            </a:r>
          </a:p>
        </p:txBody>
      </p:sp>
      <p:sp>
        <p:nvSpPr>
          <p:cNvPr id="17" name="矢印: 右 16"/>
          <p:cNvSpPr/>
          <p:nvPr/>
        </p:nvSpPr>
        <p:spPr>
          <a:xfrm>
            <a:off x="5552839" y="4647826"/>
            <a:ext cx="1343170" cy="31081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822056" y="4409080"/>
            <a:ext cx="768065" cy="307777"/>
          </a:xfrm>
          <a:prstGeom prst="rect">
            <a:avLst/>
          </a:prstGeom>
          <a:noFill/>
        </p:spPr>
        <p:txBody>
          <a:bodyPr wrap="square" rtlCol="0">
            <a:spAutoFit/>
          </a:bodyPr>
          <a:lstStyle/>
          <a:p>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補助金</a:t>
            </a:r>
          </a:p>
        </p:txBody>
      </p:sp>
      <p:sp>
        <p:nvSpPr>
          <p:cNvPr id="19" name="テキスト ボックス 18"/>
          <p:cNvSpPr txBox="1"/>
          <p:nvPr/>
        </p:nvSpPr>
        <p:spPr>
          <a:xfrm>
            <a:off x="5624020" y="4889506"/>
            <a:ext cx="1247369" cy="307777"/>
          </a:xfrm>
          <a:prstGeom prst="rect">
            <a:avLst/>
          </a:prstGeom>
          <a:noFill/>
        </p:spPr>
        <p:txBody>
          <a:bodyPr wrap="square" rtlCol="0">
            <a:spAutoFit/>
          </a:bodyPr>
          <a:lstStyle/>
          <a:p>
            <a:r>
              <a:rPr kumimoji="1" lang="en-US" altLang="ja-JP"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補助率</a:t>
            </a:r>
            <a:r>
              <a:rPr kumimoji="1" lang="en-US" altLang="ja-JP"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1/2)</a:t>
            </a:r>
            <a:endPar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20" name="テキスト ボックス 19"/>
          <p:cNvSpPr txBox="1"/>
          <p:nvPr/>
        </p:nvSpPr>
        <p:spPr>
          <a:xfrm>
            <a:off x="2161074" y="3235105"/>
            <a:ext cx="1132209" cy="307777"/>
          </a:xfrm>
          <a:prstGeom prst="rect">
            <a:avLst/>
          </a:prstGeom>
          <a:noFill/>
        </p:spPr>
        <p:txBody>
          <a:bodyPr wrap="square" rtlCol="0">
            <a:spAutoFit/>
          </a:bodyPr>
          <a:lstStyle/>
          <a:p>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定額補助金</a:t>
            </a:r>
          </a:p>
        </p:txBody>
      </p:sp>
      <p:sp>
        <p:nvSpPr>
          <p:cNvPr id="21" name="テキスト ボックス 20"/>
          <p:cNvSpPr txBox="1"/>
          <p:nvPr/>
        </p:nvSpPr>
        <p:spPr>
          <a:xfrm>
            <a:off x="2150860" y="3863867"/>
            <a:ext cx="1173891" cy="307777"/>
          </a:xfrm>
          <a:prstGeom prst="rect">
            <a:avLst/>
          </a:prstGeom>
          <a:noFill/>
        </p:spPr>
        <p:txBody>
          <a:bodyPr wrap="square" rtlCol="0">
            <a:spAutoFit/>
          </a:bodyPr>
          <a:lstStyle/>
          <a:p>
            <a:r>
              <a:rPr kumimoji="1" lang="en-US" altLang="ja-JP"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事務費含</a:t>
            </a:r>
            <a:r>
              <a:rPr kumimoji="1" lang="en-US" altLang="ja-JP"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endParaRPr kumimoji="1" lang="ja-JP" altLang="en-US" sz="1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22" name="テキスト ボックス 21"/>
          <p:cNvSpPr txBox="1"/>
          <p:nvPr/>
        </p:nvSpPr>
        <p:spPr>
          <a:xfrm>
            <a:off x="7332904" y="359833"/>
            <a:ext cx="1382118"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a:t>
            </a:r>
            <a:r>
              <a:rPr kumimoji="1" lang="ja-JP" altLang="en-US" sz="1600" dirty="0">
                <a:latin typeface="HG丸ｺﾞｼｯｸM-PRO" panose="020F0600000000000000" pitchFamily="50" charset="-128"/>
                <a:ea typeface="HG丸ｺﾞｼｯｸM-PRO" panose="020F0600000000000000" pitchFamily="50" charset="-128"/>
              </a:rPr>
              <a:t>ページ中段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90146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397670" y="386879"/>
            <a:ext cx="3202779" cy="87153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事業対象</a:t>
            </a:r>
            <a:endParaRPr kumimoji="1" lang="en-US" altLang="ja-JP"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楕円 4"/>
          <p:cNvSpPr/>
          <p:nvPr/>
        </p:nvSpPr>
        <p:spPr>
          <a:xfrm>
            <a:off x="397670" y="2422598"/>
            <a:ext cx="1852610" cy="724916"/>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対象地域</a:t>
            </a:r>
          </a:p>
        </p:txBody>
      </p:sp>
      <p:sp>
        <p:nvSpPr>
          <p:cNvPr id="6" name="正方形/長方形 5"/>
          <p:cNvSpPr/>
          <p:nvPr/>
        </p:nvSpPr>
        <p:spPr>
          <a:xfrm>
            <a:off x="2405063" y="2199526"/>
            <a:ext cx="6210300" cy="1323439"/>
          </a:xfrm>
          <a:prstGeom prst="rect">
            <a:avLst/>
          </a:prstGeom>
          <a:solidFill>
            <a:schemeClr val="accent1">
              <a:lumMod val="20000"/>
              <a:lumOff val="80000"/>
            </a:schemeClr>
          </a:solidFill>
        </p:spPr>
        <p:txBody>
          <a:bodyPr wrap="square">
            <a:spAutoFit/>
          </a:bodyPr>
          <a:lstStyle/>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原則として、下水道法に基づき策定された予定処理区域</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以外</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の地域における</a:t>
            </a:r>
            <a:r>
              <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101</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人槽以上の既設合併処理浄化槽</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を対象とする。（運用として：住居及び不特定多数の利用が見込まれる施設などを想定）</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7" name="楕円 6"/>
          <p:cNvSpPr/>
          <p:nvPr/>
        </p:nvSpPr>
        <p:spPr>
          <a:xfrm>
            <a:off x="397670" y="4645131"/>
            <a:ext cx="1835946" cy="707886"/>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対象事例</a:t>
            </a:r>
          </a:p>
        </p:txBody>
      </p:sp>
      <p:sp>
        <p:nvSpPr>
          <p:cNvPr id="8" name="正方形/長方形 7"/>
          <p:cNvSpPr/>
          <p:nvPr/>
        </p:nvSpPr>
        <p:spPr>
          <a:xfrm>
            <a:off x="2405063" y="4645131"/>
            <a:ext cx="5438775" cy="707886"/>
          </a:xfrm>
          <a:prstGeom prst="rect">
            <a:avLst/>
          </a:prstGeom>
          <a:solidFill>
            <a:schemeClr val="accent1">
              <a:lumMod val="20000"/>
              <a:lumOff val="80000"/>
            </a:schemeClr>
          </a:solidFill>
        </p:spPr>
        <p:txBody>
          <a:bodyPr wrap="square">
            <a:spAutoFit/>
          </a:bodyPr>
          <a:lstStyle/>
          <a:p>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集合住宅、住宅団地、学校教育施設、集会場、病院、社会福祉施設等</a:t>
            </a:r>
            <a:endPar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11" name="テキスト ボックス 10"/>
          <p:cNvSpPr txBox="1"/>
          <p:nvPr/>
        </p:nvSpPr>
        <p:spPr>
          <a:xfrm>
            <a:off x="7405689" y="268769"/>
            <a:ext cx="1395412"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a:t>
            </a:r>
            <a:r>
              <a:rPr kumimoji="1" lang="ja-JP" altLang="en-US" sz="1600" dirty="0">
                <a:latin typeface="HG丸ｺﾞｼｯｸM-PRO" panose="020F0600000000000000" pitchFamily="50" charset="-128"/>
                <a:ea typeface="HG丸ｺﾞｼｯｸM-PRO" panose="020F0600000000000000" pitchFamily="50" charset="-128"/>
              </a:rPr>
              <a:t>ページ上段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038379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342899" y="328445"/>
            <a:ext cx="2981324" cy="7716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事業対象</a:t>
            </a:r>
            <a:endParaRPr kumimoji="1" lang="en-US" altLang="ja-JP" sz="40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9" name="楕円 8"/>
          <p:cNvSpPr/>
          <p:nvPr/>
        </p:nvSpPr>
        <p:spPr>
          <a:xfrm>
            <a:off x="569538" y="2499375"/>
            <a:ext cx="1724026" cy="825379"/>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対象機器、システム</a:t>
            </a:r>
          </a:p>
        </p:txBody>
      </p:sp>
      <p:sp>
        <p:nvSpPr>
          <p:cNvPr id="10" name="正方形/長方形 9"/>
          <p:cNvSpPr/>
          <p:nvPr/>
        </p:nvSpPr>
        <p:spPr>
          <a:xfrm>
            <a:off x="2489714" y="1238941"/>
            <a:ext cx="6232744" cy="4862870"/>
          </a:xfrm>
          <a:prstGeom prst="rect">
            <a:avLst/>
          </a:prstGeom>
          <a:solidFill>
            <a:schemeClr val="accent1">
              <a:lumMod val="20000"/>
              <a:lumOff val="80000"/>
            </a:schemeClr>
          </a:solidFill>
        </p:spPr>
        <p:txBody>
          <a:bodyPr wrap="square">
            <a:spAutoFit/>
          </a:bodyPr>
          <a:lstStyle/>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以下の内、</a:t>
            </a:r>
            <a:r>
              <a:rPr lang="ja-JP" altLang="en-US" sz="2400" u="sng"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a:t>
            </a:r>
            <a:r>
              <a:rPr lang="ja-JP" altLang="en-US" sz="2400" u="sng"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の</a:t>
            </a:r>
            <a:r>
              <a:rPr lang="ja-JP" altLang="en-US" sz="2400" u="sng"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ブロワ交換</a:t>
            </a:r>
            <a:r>
              <a:rPr lang="ja-JP" altLang="en-US" sz="2400" u="sng"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は</a:t>
            </a:r>
            <a:r>
              <a:rPr lang="ja-JP" altLang="en-US" sz="2400" u="sng"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必須</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、それに加えて②、③、もしくはその両方の事業を実施する事が可能。（但し、施設全体の年間電気量を</a:t>
            </a:r>
            <a:r>
              <a:rPr lang="ja-JP" altLang="en-US" sz="24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５％以上</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削減できること） </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5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① 組み込まれたモーターについて、効率が</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IEC</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規格（国際電気標準会議）で規定される効率クラス</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IE3</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（プレミアム効率）と同等以上のものとなる省エネ型ブロワ（</a:t>
            </a:r>
            <a:r>
              <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IE3</a:t>
            </a:r>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）への更新。</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3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② インバータ制御・タイマー設置による運転効率の改善。</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endParaRPr lang="en-US" altLang="ja-JP" sz="3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③ その他省エネ設備への更新。</a:t>
            </a:r>
            <a:endParaRPr lang="en-US" altLang="ja-JP" sz="24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13" name="テキスト ボックス 12"/>
          <p:cNvSpPr txBox="1"/>
          <p:nvPr/>
        </p:nvSpPr>
        <p:spPr>
          <a:xfrm>
            <a:off x="7305074" y="364308"/>
            <a:ext cx="1410302"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a:t>
            </a:r>
            <a:r>
              <a:rPr kumimoji="1" lang="ja-JP" altLang="en-US" sz="1600" dirty="0">
                <a:latin typeface="HG丸ｺﾞｼｯｸM-PRO" panose="020F0600000000000000" pitchFamily="50" charset="-128"/>
                <a:ea typeface="HG丸ｺﾞｼｯｸM-PRO" panose="020F0600000000000000" pitchFamily="50" charset="-128"/>
              </a:rPr>
              <a:t>ページ中段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593" y="5549377"/>
            <a:ext cx="1772275" cy="950977"/>
          </a:xfrm>
          <a:prstGeom prst="rect">
            <a:avLst/>
          </a:prstGeom>
        </p:spPr>
      </p:pic>
      <p:sp>
        <p:nvSpPr>
          <p:cNvPr id="2" name="テキスト ボックス 1"/>
          <p:cNvSpPr txBox="1"/>
          <p:nvPr/>
        </p:nvSpPr>
        <p:spPr>
          <a:xfrm>
            <a:off x="2136868" y="6109724"/>
            <a:ext cx="4000499"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ブロワ更新は必須事業になります</a:t>
            </a:r>
          </a:p>
        </p:txBody>
      </p:sp>
    </p:spTree>
    <p:extLst>
      <p:ext uri="{BB962C8B-B14F-4D97-AF65-F5344CB8AC3E}">
        <p14:creationId xmlns:p14="http://schemas.microsoft.com/office/powerpoint/2010/main" val="1352954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p:cNvSpPr/>
          <p:nvPr/>
        </p:nvSpPr>
        <p:spPr>
          <a:xfrm>
            <a:off x="504827" y="377104"/>
            <a:ext cx="4386259" cy="87153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rPr>
              <a:t>補助事業者について</a:t>
            </a:r>
            <a:endParaRPr kumimoji="1" lang="en-US" altLang="ja-JP" sz="3200" dirty="0">
              <a:solidFill>
                <a:schemeClr val="tx1"/>
              </a:solidFill>
              <a:latin typeface="モトヤUP新聞明朝 Otf W2" panose="02020300000000000000" pitchFamily="18" charset="-128"/>
              <a:ea typeface="モトヤUP新聞明朝 Otf W2" panose="02020300000000000000" pitchFamily="18" charset="-128"/>
              <a:cs typeface="モトヤUP新聞明朝 Otf W2" panose="02020300000000000000" pitchFamily="18" charset="-128"/>
            </a:endParaRPr>
          </a:p>
        </p:txBody>
      </p:sp>
      <p:sp>
        <p:nvSpPr>
          <p:cNvPr id="5" name="楕円 4"/>
          <p:cNvSpPr/>
          <p:nvPr/>
        </p:nvSpPr>
        <p:spPr>
          <a:xfrm>
            <a:off x="419093" y="2463624"/>
            <a:ext cx="1431136" cy="975039"/>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資格</a:t>
            </a:r>
            <a:endParaRPr kumimoji="1" lang="en-US" altLang="ja-JP"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要件</a:t>
            </a:r>
          </a:p>
        </p:txBody>
      </p:sp>
      <p:sp>
        <p:nvSpPr>
          <p:cNvPr id="6" name="楕円 5"/>
          <p:cNvSpPr/>
          <p:nvPr/>
        </p:nvSpPr>
        <p:spPr>
          <a:xfrm>
            <a:off x="419093" y="5049423"/>
            <a:ext cx="1431137" cy="638027"/>
          </a:xfrm>
          <a:prstGeom prst="ellipse">
            <a:avLst/>
          </a:prstGeom>
          <a:solidFill>
            <a:srgbClr val="0070C0">
              <a:alpha val="9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責務</a:t>
            </a:r>
          </a:p>
        </p:txBody>
      </p:sp>
      <p:sp>
        <p:nvSpPr>
          <p:cNvPr id="8" name="正方形/長方形 7"/>
          <p:cNvSpPr/>
          <p:nvPr/>
        </p:nvSpPr>
        <p:spPr>
          <a:xfrm>
            <a:off x="2133599" y="1796982"/>
            <a:ext cx="6524627" cy="2308324"/>
          </a:xfrm>
          <a:prstGeom prst="rect">
            <a:avLst/>
          </a:prstGeom>
          <a:solidFill>
            <a:schemeClr val="accent1">
              <a:lumMod val="20000"/>
              <a:lumOff val="80000"/>
            </a:schemeClr>
          </a:solidFill>
        </p:spPr>
        <p:txBody>
          <a:bodyPr wrap="square">
            <a:spAutoFit/>
          </a:bodyPr>
          <a:lstStyle/>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・民間企業、個人事業主</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・独立行政法人、一般社団法人、一般財団法人、</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公益社団法人、公益財団法人、</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・都道府県、市町村特別区、地方公共団体の組合</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・地方自治法</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260</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条の</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2</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第</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項に基づき市町村許可を受けた</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地縁団体</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住宅団地の住民組合等</a:t>
            </a:r>
            <a:r>
              <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・学校法人、医療法人、社会福祉法人</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・その他、環境大臣の承認を得て、全浄連が適当と認める者</a:t>
            </a:r>
            <a:endParaRPr lang="en-US" altLang="ja-JP"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9" name="正方形/長方形 8"/>
          <p:cNvSpPr/>
          <p:nvPr/>
        </p:nvSpPr>
        <p:spPr>
          <a:xfrm>
            <a:off x="2133599" y="4706718"/>
            <a:ext cx="6081714" cy="1323439"/>
          </a:xfrm>
          <a:prstGeom prst="rect">
            <a:avLst/>
          </a:prstGeom>
          <a:solidFill>
            <a:schemeClr val="accent1">
              <a:lumMod val="20000"/>
              <a:lumOff val="80000"/>
            </a:schemeClr>
          </a:solidFill>
        </p:spPr>
        <p:txBody>
          <a:bodyPr wrap="square">
            <a:spAutoFit/>
          </a:bodyPr>
          <a:lstStyle/>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補助事業の実施</a:t>
            </a:r>
            <a:endPar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・完了後概ね</a:t>
            </a:r>
            <a:r>
              <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3</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年の</a:t>
            </a:r>
            <a:r>
              <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CO2</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削減効果の報告</a:t>
            </a:r>
            <a:endPar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・完了後概ね</a:t>
            </a:r>
            <a:r>
              <a:rPr lang="en-US" altLang="ja-JP"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15</a:t>
            </a:r>
            <a:r>
              <a:rPr lang="ja-JP" altLang="en-US" sz="2000" dirty="0">
                <a:solidFill>
                  <a:srgbClr val="FF0000"/>
                </a:solidFill>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年間の補助事業財産の処分制限</a:t>
            </a:r>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義務</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a:p>
            <a:r>
              <a:rPr lang="ja-JP" altLang="en-US"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rPr>
              <a:t>　　＊違反の場合は補助金の返金を求める</a:t>
            </a:r>
            <a:endParaRPr lang="en-US" altLang="ja-JP" sz="2000" dirty="0">
              <a:latin typeface="モトヤUP新聞ゴシ Otf W3" panose="020B0400000000000000" pitchFamily="34" charset="-128"/>
              <a:ea typeface="モトヤUP新聞ゴシ Otf W3" panose="020B0400000000000000" pitchFamily="34" charset="-128"/>
              <a:cs typeface="モトヤUP新聞ゴシ Otf W3" panose="020B0400000000000000" pitchFamily="34" charset="-128"/>
            </a:endParaRPr>
          </a:p>
        </p:txBody>
      </p:sp>
      <p:sp>
        <p:nvSpPr>
          <p:cNvPr id="7" name="テキスト ボックス 6"/>
          <p:cNvSpPr txBox="1"/>
          <p:nvPr/>
        </p:nvSpPr>
        <p:spPr>
          <a:xfrm>
            <a:off x="7334249" y="319952"/>
            <a:ext cx="1452563" cy="584775"/>
          </a:xfrm>
          <a:prstGeom prst="rect">
            <a:avLst/>
          </a:prstGeom>
          <a:noFill/>
          <a:ln>
            <a:solidFill>
              <a:schemeClr val="tx1"/>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2</a:t>
            </a:r>
            <a:r>
              <a:rPr kumimoji="1" lang="ja-JP" altLang="en-US" sz="1600" dirty="0">
                <a:latin typeface="HG丸ｺﾞｼｯｸM-PRO" panose="020F0600000000000000" pitchFamily="50" charset="-128"/>
                <a:ea typeface="HG丸ｺﾞｼｯｸM-PRO" panose="020F0600000000000000" pitchFamily="50" charset="-128"/>
              </a:rPr>
              <a:t>ページ下段</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仕様書</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319208041"/>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基礎">
  <a:themeElements>
    <a:clrScheme name="基礎">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TM02900743[[fn=オーガニック]]</Template>
  <TotalTime>3562</TotalTime>
  <Words>1947</Words>
  <Application>Microsoft Office PowerPoint</Application>
  <PresentationFormat>画面に合わせる (4:3)</PresentationFormat>
  <Paragraphs>412</Paragraphs>
  <Slides>56</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3</vt:i4>
      </vt:variant>
      <vt:variant>
        <vt:lpstr>スライド タイトル</vt:lpstr>
      </vt:variant>
      <vt:variant>
        <vt:i4>56</vt:i4>
      </vt:variant>
    </vt:vector>
  </HeadingPairs>
  <TitlesOfParts>
    <vt:vector size="69" baseType="lpstr">
      <vt:lpstr>HG丸ｺﾞｼｯｸM-PRO</vt:lpstr>
      <vt:lpstr>ＭＳ Ｐゴシック</vt:lpstr>
      <vt:lpstr>ＭＳ ゴシック</vt:lpstr>
      <vt:lpstr>モトヤUP新聞ゴシ Otf W3</vt:lpstr>
      <vt:lpstr>モトヤUP新聞明朝 Otf W2</vt:lpstr>
      <vt:lpstr>游ゴシック</vt:lpstr>
      <vt:lpstr>Calibri</vt:lpstr>
      <vt:lpstr>Calibri Light</vt:lpstr>
      <vt:lpstr>Corbel</vt:lpstr>
      <vt:lpstr>Wingdings 2</vt:lpstr>
      <vt:lpstr>HDOfficeLightV0</vt:lpstr>
      <vt:lpstr>1_HDOfficeLightV0</vt:lpstr>
      <vt:lpstr>基礎</vt:lpstr>
      <vt:lpstr>平成29年度 二酸化炭素排出抑制対策事業費等補助金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平成29年度 二酸化炭素排出抑制事業費等補助金</dc:title>
  <dc:creator>s-sugiura</dc:creator>
  <cp:lastModifiedBy>s-sugiura</cp:lastModifiedBy>
  <cp:revision>574</cp:revision>
  <cp:lastPrinted>2017-07-18T08:12:13Z</cp:lastPrinted>
  <dcterms:created xsi:type="dcterms:W3CDTF">2017-05-08T08:30:39Z</dcterms:created>
  <dcterms:modified xsi:type="dcterms:W3CDTF">2017-07-18T08:27:00Z</dcterms:modified>
</cp:coreProperties>
</file>